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1" r:id="rId3"/>
    <p:sldMasterId id="2147483673" r:id="rId4"/>
  </p:sldMasterIdLst>
  <p:sldIdLst>
    <p:sldId id="256" r:id="rId5"/>
    <p:sldId id="257" r:id="rId6"/>
    <p:sldId id="277" r:id="rId7"/>
    <p:sldId id="259" r:id="rId8"/>
    <p:sldId id="266" r:id="rId9"/>
    <p:sldId id="260" r:id="rId10"/>
    <p:sldId id="285" r:id="rId11"/>
    <p:sldId id="258" r:id="rId12"/>
    <p:sldId id="278" r:id="rId13"/>
    <p:sldId id="261" r:id="rId14"/>
    <p:sldId id="264" r:id="rId15"/>
    <p:sldId id="265" r:id="rId16"/>
    <p:sldId id="262" r:id="rId17"/>
    <p:sldId id="263" r:id="rId18"/>
    <p:sldId id="267" r:id="rId19"/>
    <p:sldId id="268" r:id="rId20"/>
    <p:sldId id="272" r:id="rId21"/>
    <p:sldId id="271" r:id="rId22"/>
    <p:sldId id="270" r:id="rId23"/>
    <p:sldId id="273" r:id="rId24"/>
    <p:sldId id="269" r:id="rId25"/>
    <p:sldId id="274" r:id="rId26"/>
    <p:sldId id="275" r:id="rId2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21967F06-A1FF-4099-AE4F-13654C124AE1}">
          <p14:sldIdLst>
            <p14:sldId id="256"/>
          </p14:sldIdLst>
        </p14:section>
        <p14:section name="Section sans titre" id="{AF32A1C2-DF69-43A0-937E-2691F57707E1}">
          <p14:sldIdLst>
            <p14:sldId id="257"/>
            <p14:sldId id="277"/>
            <p14:sldId id="259"/>
            <p14:sldId id="266"/>
            <p14:sldId id="260"/>
            <p14:sldId id="285"/>
            <p14:sldId id="258"/>
            <p14:sldId id="278"/>
            <p14:sldId id="261"/>
            <p14:sldId id="264"/>
            <p14:sldId id="265"/>
            <p14:sldId id="262"/>
            <p14:sldId id="263"/>
            <p14:sldId id="267"/>
            <p14:sldId id="268"/>
            <p14:sldId id="272"/>
            <p14:sldId id="271"/>
            <p14:sldId id="270"/>
            <p14:sldId id="273"/>
            <p14:sldId id="269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4" autoAdjust="0"/>
    <p:restoredTop sz="94660"/>
  </p:normalViewPr>
  <p:slideViewPr>
    <p:cSldViewPr snapToGrid="0">
      <p:cViewPr varScale="1">
        <p:scale>
          <a:sx n="76" d="100"/>
          <a:sy n="76" d="100"/>
        </p:scale>
        <p:origin x="22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1E0D1B-685E-47D8-8438-EE5477B2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6814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241163-825E-44B9-B433-53F418D8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7A71E0-81DA-4FD6-8DEF-BAF611BBC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C2E3AC-F5F3-4B57-9473-A72855FF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852936-91E3-4D4D-9427-AA9A7C31B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0F6CE7-593A-4F0A-8B32-51B8DB2A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7894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BFF6A10-876C-4CF9-A16E-4EC8D6168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CD6ED6C-E727-47D4-B1C7-4E72DD54A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631A5D-A970-4569-9373-6DE19C326D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69652C-00DD-4A70-9628-7EBF66253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C9F081-6643-4DE5-A9FF-2551183E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1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BA41C0-37DF-4380-84DA-0B617F5D96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A92ED1-35A2-433C-8A29-5A9915E50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0AFB64-F828-4D25-BBC8-00B747CD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0D6502-31DF-4564-8B50-AD1FB9C6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63E25B-CEAD-4267-BF8E-C564C4C9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477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21BF15-428C-4D17-9349-FDC766B41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F72B0-9781-4436-897D-E6BC66C68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4D7228-AB0A-4BBE-B316-B64B8714D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454CA-E744-4606-AB9D-C25E2567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054695-BAE0-47F1-872F-CB73839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3103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E4436-EE81-4EE4-B2D5-D4789C359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CB0441-0206-4427-80F7-F9B874BB0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0477FB-EEE2-4653-8E29-AD29A7BA0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80F45E-67EF-411D-BCF4-DE2F58717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2042C9-8CF9-4AF2-97EE-6E2A44BB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74873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B287D-A3B7-4421-AE24-3FA7F843F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4A14CA-2E37-4A1A-84BC-55C14139E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BCDF5A-EB53-4784-A1CC-D4A5EF84D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474933-1B0F-415D-85B7-472B8EC5D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6CE99D-0E76-4AEC-8118-6C48692B2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1F5656-3719-40E2-97BD-FB150726A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6977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3CDE71-ED7C-4FE8-8467-61C8697C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EBB9D4-2B48-4C2A-AD90-82A70AB13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73064B-566C-4AEA-9BBC-BE729560A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42F0346-5E5B-4A78-8462-0465BF882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158CF2C-9958-4AD8-82B9-31A53834CD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10DB92E-656B-4DF9-9D07-AF985048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49D5863-9D15-429C-8D7D-E88A4B86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E8AA463-298A-42CB-8CF9-3E317305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151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B8B89A-7F63-4E6D-9F03-C8B502FC6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A88BAA9-9D62-460B-8342-97B0E4476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F017EB5-B535-4D41-992C-F7475029B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35E158C-E738-4267-A377-E5C4E0861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4751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B86184-8AE7-461F-B37B-8D214418A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BE9B126-A22E-4578-8022-C5FF1A866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491F94A-439B-4A4E-81C9-EA26A1EE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079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401D00-A4F9-4300-92C3-D485572FF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37E76C-9C25-46F6-9251-87A17201B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8DFDBF-58EC-4F3B-8D56-01394A7D5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AFCDCC-B53B-40CF-B98B-021825B6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5045015-E35C-4A84-8E01-D142BA64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FE12EF-D93B-440A-8236-70F879E2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55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7AC57E-3E91-48F2-A1D2-2AAFB000A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CE2492-3F63-4680-8318-D2B783EF7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15E40B-ACFA-4982-987F-F6B9D6B7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C71E8F-6529-4D14-AB7D-45D0DCCAB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821B3-0745-4CE7-8038-03649140C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5017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667730-C15A-40F3-908F-749BA2BC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3E0F05D-701B-4B31-BC8F-8F8EB0471F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B8D5080-4F5D-432F-8695-98A67AFBE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7539104-77AE-4FEA-97F9-64BA2CDE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BD71D60-C93F-4F6B-8079-36CDB7B15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FEDB28-3271-419F-835C-BDE13B735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68393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F9EA2-69E6-4E53-AAE3-783392864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8F76331-A60C-43A1-994E-F1E530734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7F7CE3E-597D-4A3C-8BD8-5F42D58E5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43BBFF-C65C-48D3-8E5B-F1737F9A0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44086D-CB65-4712-8FDA-716FC4458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67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D0B9046-2204-4A1C-A726-A259D17D01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4BED5B-AEDF-4D0B-9381-4F4021564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45BD6B-766B-4174-9EC9-9EB586458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101201-C3A7-4E13-B3DA-7E5A991DE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D2731-BE61-4C2D-939D-147727B5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002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1E0D1B-685E-47D8-8438-EE5477B2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644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DBD15C-CAD4-46EB-9638-8762B3DA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C5E5B6-D05F-44C3-82EB-51520BF66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F00178-A887-403E-BF47-432E379DDF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35D36C-D74C-4606-B4F6-5287D463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9A3784-5C7F-4308-854B-E086C29CA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982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5C224D-DB93-489E-93C9-3D659FB6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F1357D-CE89-47FB-8FCC-F64280EB2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BF25BB3-19D3-4023-A325-A900E3B69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19C313-6F8B-4AA5-A99A-F0DDFBD02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8944F60-34FD-4927-B228-319A3E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32ED9B-4432-4115-BC43-51DE5309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5954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F457B-6FA2-41F1-9B6D-9EC1139DE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AC6F36-C3F5-4C23-B119-22B725E4D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BF05B72-C4AA-4923-B27B-D427FD4D9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AB8672-32D0-4FB7-AD46-4416C6502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FC9BA54-0663-43F9-AED3-692CA03CB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2A2699-3F2A-4635-BE0B-61F15A42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F112D17-B149-4CB3-8C55-7876BB0A3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C51BF39-B18C-47E5-AD9C-1B19FB65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64843F-6146-485E-AB7E-79736E9F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871B3AB-6E05-4DB2-BBE5-E644DDCDC9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F83C7-3949-4277-AAFF-02BB46DE2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ACD12AC-71FE-4EB7-B036-52FE38045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6734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59F56D1-622D-4010-9B41-009BC131CB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56ED853-D354-476D-A8A9-92F994817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AE6EFC-9F60-4BFE-AFC6-E2ABC499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97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D00996-A64C-4797-882B-6B6961BE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1ABC89-7426-404E-BADD-239BCA757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B692066-AC61-41F7-B3C5-E9B93BB83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F1F4DB-BD09-4C62-903D-06530659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93B2B5-A13B-489F-B3D9-5E00F07D5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546F76-CEB4-4EE4-B07B-6D813FF64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925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F811C1-B0F5-436B-AF3D-A917900F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99BA6D7-8832-472B-BE11-ABDB0802AF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274F92-3BB8-4CE9-B0F5-319E33AE8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62A423-986A-43C8-94EA-3CDCB2B0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970B69-0343-412C-B4C0-BDCB86503D8C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EE6889-7B1D-459A-8118-4DF571B2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34F4D8-DFA8-43AE-918B-2C23ACF92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63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0" y="0"/>
            <a:ext cx="2576945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0" y="0"/>
            <a:ext cx="2576945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J-1 Présentations des Framework-Introduction à React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J-2 JavaScript pour React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J-3 Les props-les composants-le state - </a:t>
            </a:r>
            <a:r>
              <a:rPr lang="fr-FR" dirty="0" err="1">
                <a:latin typeface="Cambria" panose="02040503050406030204" pitchFamily="18" charset="0"/>
              </a:rPr>
              <a:t>Redux</a:t>
            </a: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J-4 React/Rédux- Les middleware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J-5 Exemple Serveur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14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1" y="0"/>
            <a:ext cx="1778558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Passage de props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State &amp; Event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–Action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 err="1">
                <a:latin typeface="Cambria" panose="02040503050406030204" pitchFamily="18" charset="0"/>
              </a:rPr>
              <a:t>Reducer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Container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>
                <a:latin typeface="Cambria" panose="02040503050406030204" pitchFamily="18" charset="0"/>
              </a:rPr>
              <a:t>TP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647677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79926E4-C511-4777-A929-D3E6B6A2D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DB489B-E56D-438B-B35A-01B39F6D3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C3FEF5-2498-4428-8FD6-FBB6C8C30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B9BB6-EBAA-4E73-B187-6B238E06E3F4}" type="datetimeFigureOut">
              <a:rPr lang="fr-FR" smtClean="0"/>
              <a:t>30/11/2018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687299-AF62-4675-89B3-9D03CC31A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BB9D8B-342C-4A1F-88D0-74720F7350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71D7C-B247-4D34-ABB2-4F8EFD0F91FA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D0F19F-D47A-4A0E-817D-89FE6C8F681B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BB6FA4F-EFF1-4ED5-9DA8-8DC018F7896B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E73593-E614-4B34-AA45-A6F2DA5718DC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ED38ACD-E61D-45BA-9E06-B201566BD0BF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381F969-0FC1-4FAC-BF7F-4F2E22EB9271}"/>
              </a:ext>
            </a:extLst>
          </p:cNvPr>
          <p:cNvSpPr txBox="1"/>
          <p:nvPr userDrawn="1"/>
        </p:nvSpPr>
        <p:spPr>
          <a:xfrm>
            <a:off x="21667" y="0"/>
            <a:ext cx="1778558" cy="815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Passage de props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Rest</a:t>
            </a:r>
            <a:r>
              <a:rPr lang="fr-FR" dirty="0">
                <a:latin typeface="Cambria" panose="02040503050406030204" pitchFamily="18" charset="0"/>
              </a:rPr>
              <a:t>/Spread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Events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State/ </a:t>
            </a:r>
            <a:r>
              <a:rPr lang="fr-FR" dirty="0" err="1">
                <a:latin typeface="Cambria" panose="02040503050406030204" pitchFamily="18" charset="0"/>
              </a:rPr>
              <a:t>StateFull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React-</a:t>
            </a:r>
            <a:r>
              <a:rPr lang="fr-FR" dirty="0" err="1">
                <a:latin typeface="Cambria" panose="02040503050406030204" pitchFamily="18" charset="0"/>
              </a:rPr>
              <a:t>Redux</a:t>
            </a: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–Action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 err="1">
                <a:latin typeface="Cambria" panose="02040503050406030204" pitchFamily="18" charset="0"/>
              </a:rPr>
              <a:t>Reducer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Container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>
                <a:latin typeface="Cambria" panose="02040503050406030204" pitchFamily="18" charset="0"/>
              </a:rPr>
              <a:t>TP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803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CF25FB-67BD-48A0-9830-510E82925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33C3-2315-4262-A8DC-8A2428EACC4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6DB742-FC81-48B9-AB94-4749FCA19E6F}"/>
              </a:ext>
            </a:extLst>
          </p:cNvPr>
          <p:cNvSpPr/>
          <p:nvPr userDrawn="1"/>
        </p:nvSpPr>
        <p:spPr>
          <a:xfrm>
            <a:off x="1" y="0"/>
            <a:ext cx="177855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E03E7B-3BEF-485D-9206-949AC904B368}"/>
              </a:ext>
            </a:extLst>
          </p:cNvPr>
          <p:cNvSpPr txBox="1"/>
          <p:nvPr userDrawn="1"/>
        </p:nvSpPr>
        <p:spPr>
          <a:xfrm>
            <a:off x="0" y="0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181FB-FFDA-466D-A9C1-86519AB5AEED}"/>
              </a:ext>
            </a:extLst>
          </p:cNvPr>
          <p:cNvSpPr txBox="1"/>
          <p:nvPr userDrawn="1"/>
        </p:nvSpPr>
        <p:spPr>
          <a:xfrm>
            <a:off x="1" y="0"/>
            <a:ext cx="1778558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Cambria" panose="02040503050406030204" pitchFamily="18" charset="0"/>
              </a:rPr>
              <a:t>Plan de cours</a:t>
            </a: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Passage de props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latin typeface="Cambria" panose="02040503050406030204" pitchFamily="18" charset="0"/>
              </a:rPr>
              <a:t>State &amp; Event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Container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 err="1">
                <a:latin typeface="Cambria" panose="02040503050406030204" pitchFamily="18" charset="0"/>
              </a:rPr>
              <a:t>Reducer</a:t>
            </a: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fr-FR" dirty="0" err="1">
                <a:latin typeface="Cambria" panose="02040503050406030204" pitchFamily="18" charset="0"/>
              </a:rPr>
              <a:t>Redux</a:t>
            </a:r>
            <a:r>
              <a:rPr lang="fr-FR" dirty="0">
                <a:latin typeface="Cambria" panose="02040503050406030204" pitchFamily="18" charset="0"/>
              </a:rPr>
              <a:t> –</a:t>
            </a:r>
            <a:br>
              <a:rPr lang="fr-FR" dirty="0">
                <a:latin typeface="Cambria" panose="02040503050406030204" pitchFamily="18" charset="0"/>
              </a:rPr>
            </a:br>
            <a:r>
              <a:rPr lang="fr-FR" dirty="0">
                <a:latin typeface="Cambria" panose="02040503050406030204" pitchFamily="18" charset="0"/>
              </a:rPr>
              <a:t>Action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fr-FR" dirty="0">
              <a:latin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358461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E2150F-4BFE-4D97-8F21-5A4463233BB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550160" y="0"/>
            <a:ext cx="9641840" cy="80264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fr-FR" dirty="0">
                <a:latin typeface="Cambria" panose="02040503050406030204" pitchFamily="18" charset="0"/>
              </a:rPr>
              <a:t>J - 3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4C39BF9-6783-4B47-92E0-086B6996CCB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794000" y="1097280"/>
            <a:ext cx="9144000" cy="4439920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Planning : 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Le passage des props entre les composants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L’opérateur ES6 spread et </a:t>
            </a:r>
            <a:r>
              <a:rPr lang="fr-FR" dirty="0" err="1"/>
              <a:t>rest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FR" dirty="0"/>
              <a:t>Les </a:t>
            </a:r>
            <a:r>
              <a:rPr lang="fr-FR" dirty="0" err="1"/>
              <a:t>events</a:t>
            </a:r>
            <a:r>
              <a:rPr lang="fr-FR" dirty="0"/>
              <a:t> / le state et les composants </a:t>
            </a:r>
            <a:r>
              <a:rPr lang="fr-FR" dirty="0" err="1"/>
              <a:t>stateFull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FR" dirty="0"/>
              <a:t>React-</a:t>
            </a:r>
            <a:r>
              <a:rPr lang="fr-FR" dirty="0" err="1"/>
              <a:t>Redux</a:t>
            </a:r>
            <a:r>
              <a:rPr lang="fr-FR" dirty="0"/>
              <a:t> ( Principe, action, </a:t>
            </a:r>
            <a:r>
              <a:rPr lang="fr-FR" dirty="0" err="1"/>
              <a:t>reducer</a:t>
            </a:r>
            <a:r>
              <a:rPr lang="fr-FR" dirty="0"/>
              <a:t>, container )</a:t>
            </a:r>
          </a:p>
          <a:p>
            <a:pPr lvl="1">
              <a:lnSpc>
                <a:spcPct val="200000"/>
              </a:lnSpc>
            </a:pPr>
            <a:r>
              <a:rPr lang="fr-FR" dirty="0" err="1"/>
              <a:t>Pratice</a:t>
            </a:r>
            <a:r>
              <a:rPr lang="fr-FR" dirty="0"/>
              <a:t> Time : Switch on the light 1</a:t>
            </a:r>
            <a:r>
              <a:rPr lang="fr-FR" baseline="30000" dirty="0"/>
              <a:t>ère</a:t>
            </a:r>
            <a:r>
              <a:rPr lang="fr-FR" dirty="0"/>
              <a:t> partie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60960" y="92456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61CE18-CAE1-423E-ADFD-8173384F674A}"/>
              </a:ext>
            </a:extLst>
          </p:cNvPr>
          <p:cNvSpPr txBox="1"/>
          <p:nvPr/>
        </p:nvSpPr>
        <p:spPr>
          <a:xfrm>
            <a:off x="-40640" y="228600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1D030BB-4C2D-4349-8EF8-1AC05B85919F}"/>
              </a:ext>
            </a:extLst>
          </p:cNvPr>
          <p:cNvSpPr txBox="1"/>
          <p:nvPr/>
        </p:nvSpPr>
        <p:spPr>
          <a:xfrm>
            <a:off x="-40640" y="336804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8061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FA76354D-6EFC-4E18-9A9A-A73C5B7A51E3}"/>
              </a:ext>
            </a:extLst>
          </p:cNvPr>
          <p:cNvSpPr/>
          <p:nvPr/>
        </p:nvSpPr>
        <p:spPr>
          <a:xfrm rot="5400000">
            <a:off x="5814353" y="2583563"/>
            <a:ext cx="5518490" cy="2346149"/>
          </a:xfrm>
          <a:prstGeom prst="round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fr-FR" sz="2400" b="1" dirty="0"/>
            </a:br>
            <a:br>
              <a:rPr lang="fr-FR" sz="2400" b="1" dirty="0"/>
            </a:br>
            <a:br>
              <a:rPr lang="fr-FR" sz="2400" b="1" dirty="0"/>
            </a:br>
            <a:br>
              <a:rPr lang="fr-FR" sz="2400" b="1" dirty="0"/>
            </a:br>
            <a:endParaRPr lang="fr-FR" sz="2400" b="1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85036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React - </a:t>
            </a:r>
            <a:r>
              <a:rPr lang="fr-FR" sz="2400" b="1" dirty="0" err="1"/>
              <a:t>Redux</a:t>
            </a:r>
            <a:endParaRPr lang="fr-FR" sz="2400" b="1" dirty="0"/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0BA6B8ED-9D37-41BF-94AF-025B0C8D552B}"/>
              </a:ext>
            </a:extLst>
          </p:cNvPr>
          <p:cNvSpPr/>
          <p:nvPr/>
        </p:nvSpPr>
        <p:spPr>
          <a:xfrm>
            <a:off x="1997508" y="4644000"/>
            <a:ext cx="6926570" cy="1858560"/>
          </a:xfrm>
          <a:prstGeom prst="round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fr-FR" sz="3200" b="1" dirty="0"/>
            </a:br>
            <a:br>
              <a:rPr lang="fr-FR" sz="3200" b="1" dirty="0"/>
            </a:br>
            <a:br>
              <a:rPr lang="fr-FR" sz="3200" b="1" dirty="0"/>
            </a:br>
            <a:r>
              <a:rPr lang="fr-FR" sz="3200" b="1" dirty="0"/>
              <a:t>Store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21087" y="310612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1032" name="Accolade ouvrante 1031">
            <a:extLst>
              <a:ext uri="{FF2B5EF4-FFF2-40B4-BE49-F238E27FC236}">
                <a16:creationId xmlns:a16="http://schemas.microsoft.com/office/drawing/2014/main" id="{3E1A6FA7-A7E3-4CA5-8524-86540E6E4129}"/>
              </a:ext>
            </a:extLst>
          </p:cNvPr>
          <p:cNvSpPr/>
          <p:nvPr/>
        </p:nvSpPr>
        <p:spPr>
          <a:xfrm rot="16200000">
            <a:off x="2257966" y="1328396"/>
            <a:ext cx="1664358" cy="1883057"/>
          </a:xfrm>
          <a:prstGeom prst="leftBrace">
            <a:avLst>
              <a:gd name="adj1" fmla="val 6271"/>
              <a:gd name="adj2" fmla="val 50000"/>
            </a:avLst>
          </a:prstGeom>
          <a:solidFill>
            <a:srgbClr val="7030A0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redux&quot;">
            <a:extLst>
              <a:ext uri="{FF2B5EF4-FFF2-40B4-BE49-F238E27FC236}">
                <a16:creationId xmlns:a16="http://schemas.microsoft.com/office/drawing/2014/main" id="{92B10B3A-5426-45B7-9F83-0CFFA1FA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0431" y="184868"/>
            <a:ext cx="1312096" cy="118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FF5D3939-68A0-4FC4-ABCE-86056A70DE57}"/>
              </a:ext>
            </a:extLst>
          </p:cNvPr>
          <p:cNvSpPr txBox="1"/>
          <p:nvPr/>
        </p:nvSpPr>
        <p:spPr>
          <a:xfrm>
            <a:off x="1781908" y="587381"/>
            <a:ext cx="1041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Redux</a:t>
            </a:r>
            <a:r>
              <a:rPr lang="fr-FR" dirty="0"/>
              <a:t> est une bibliothèque JS de gestion d’état global (le state)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4C53346-A769-4E9D-ACA0-3E0DA41F2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5188" y="4900709"/>
            <a:ext cx="3106812" cy="1957291"/>
          </a:xfrm>
          <a:prstGeom prst="rect">
            <a:avLst/>
          </a:prstGeom>
        </p:spPr>
      </p:pic>
      <p:grpSp>
        <p:nvGrpSpPr>
          <p:cNvPr id="1025" name="Groupe 1024">
            <a:extLst>
              <a:ext uri="{FF2B5EF4-FFF2-40B4-BE49-F238E27FC236}">
                <a16:creationId xmlns:a16="http://schemas.microsoft.com/office/drawing/2014/main" id="{FEEC6474-E2BA-4D12-AD24-E56FADB55A1B}"/>
              </a:ext>
            </a:extLst>
          </p:cNvPr>
          <p:cNvGrpSpPr/>
          <p:nvPr/>
        </p:nvGrpSpPr>
        <p:grpSpPr>
          <a:xfrm>
            <a:off x="2232312" y="1437746"/>
            <a:ext cx="7311745" cy="3982508"/>
            <a:chOff x="2107622" y="1739762"/>
            <a:chExt cx="7311745" cy="3982508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20A06D21-CC27-4F91-8344-C0698CB0AD93}"/>
                </a:ext>
              </a:extLst>
            </p:cNvPr>
            <p:cNvSpPr/>
            <p:nvPr/>
          </p:nvSpPr>
          <p:spPr>
            <a:xfrm>
              <a:off x="2107624" y="1857652"/>
              <a:ext cx="1724891" cy="519545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Composant StateLess</a:t>
              </a:r>
            </a:p>
          </p:txBody>
        </p:sp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239FD918-2CA7-440A-9AE2-4A71E57F83DC}"/>
                </a:ext>
              </a:extLst>
            </p:cNvPr>
            <p:cNvSpPr/>
            <p:nvPr/>
          </p:nvSpPr>
          <p:spPr>
            <a:xfrm>
              <a:off x="2107623" y="2958581"/>
              <a:ext cx="1724891" cy="519545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Composant Container</a:t>
              </a:r>
            </a:p>
          </p:txBody>
        </p:sp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2B6C4EFC-2812-4830-BD86-08D228D8958D}"/>
                </a:ext>
              </a:extLst>
            </p:cNvPr>
            <p:cNvCxnSpPr>
              <a:cxnSpLocks/>
              <a:stCxn id="26" idx="2"/>
              <a:endCxn id="29" idx="0"/>
            </p:cNvCxnSpPr>
            <p:nvPr/>
          </p:nvCxnSpPr>
          <p:spPr>
            <a:xfrm>
              <a:off x="2970069" y="3478126"/>
              <a:ext cx="0" cy="579785"/>
            </a:xfrm>
            <a:prstGeom prst="straightConnector1">
              <a:avLst/>
            </a:prstGeom>
            <a:ln w="57150">
              <a:solidFill>
                <a:srgbClr val="7030A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FC2C5B04-5AD4-4342-8934-AF317F0D3308}"/>
                </a:ext>
              </a:extLst>
            </p:cNvPr>
            <p:cNvSpPr/>
            <p:nvPr/>
          </p:nvSpPr>
          <p:spPr>
            <a:xfrm>
              <a:off x="2107623" y="4057911"/>
              <a:ext cx="1724891" cy="519545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/>
                <a:t>Action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9FE3A611-8B40-495A-BCA6-9625DF343B4C}"/>
                </a:ext>
              </a:extLst>
            </p:cNvPr>
            <p:cNvCxnSpPr>
              <a:cxnSpLocks/>
            </p:cNvCxnSpPr>
            <p:nvPr/>
          </p:nvCxnSpPr>
          <p:spPr>
            <a:xfrm>
              <a:off x="2970068" y="4621341"/>
              <a:ext cx="1729" cy="581384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E98BB6AC-83EA-4594-801E-BE3934F08DBE}"/>
                </a:ext>
              </a:extLst>
            </p:cNvPr>
            <p:cNvSpPr/>
            <p:nvPr/>
          </p:nvSpPr>
          <p:spPr>
            <a:xfrm>
              <a:off x="2107623" y="5202725"/>
              <a:ext cx="1724891" cy="519545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 err="1"/>
                <a:t>Reducer</a:t>
              </a:r>
              <a:endParaRPr lang="fr-FR" b="1" dirty="0"/>
            </a:p>
          </p:txBody>
        </p:sp>
        <p:cxnSp>
          <p:nvCxnSpPr>
            <p:cNvPr id="25" name="Connecteur : en angle 24">
              <a:extLst>
                <a:ext uri="{FF2B5EF4-FFF2-40B4-BE49-F238E27FC236}">
                  <a16:creationId xmlns:a16="http://schemas.microsoft.com/office/drawing/2014/main" id="{DB43A5D3-115B-48A8-B886-0C0B3C2E8D93}"/>
                </a:ext>
              </a:extLst>
            </p:cNvPr>
            <p:cNvCxnSpPr>
              <a:cxnSpLocks/>
              <a:stCxn id="31" idx="2"/>
              <a:endCxn id="28" idx="4"/>
            </p:cNvCxnSpPr>
            <p:nvPr/>
          </p:nvCxnSpPr>
          <p:spPr>
            <a:xfrm rot="5400000" flipH="1" flipV="1">
              <a:off x="4456307" y="1656296"/>
              <a:ext cx="2579735" cy="5552213"/>
            </a:xfrm>
            <a:prstGeom prst="bentConnector3">
              <a:avLst>
                <a:gd name="adj1" fmla="val -8861"/>
              </a:avLst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3A25992-5F16-4A46-8718-6F87E22700DA}"/>
                </a:ext>
              </a:extLst>
            </p:cNvPr>
            <p:cNvSpPr/>
            <p:nvPr/>
          </p:nvSpPr>
          <p:spPr>
            <a:xfrm>
              <a:off x="7625196" y="1739762"/>
              <a:ext cx="1794171" cy="1402773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2800" b="1" dirty="0"/>
                <a:t>State Global</a:t>
              </a:r>
            </a:p>
          </p:txBody>
        </p:sp>
        <p:cxnSp>
          <p:nvCxnSpPr>
            <p:cNvPr id="45" name="Connecteur : en angle 44">
              <a:extLst>
                <a:ext uri="{FF2B5EF4-FFF2-40B4-BE49-F238E27FC236}">
                  <a16:creationId xmlns:a16="http://schemas.microsoft.com/office/drawing/2014/main" id="{3DA60FD1-23AD-45E4-87E3-05CB653DE8EC}"/>
                </a:ext>
              </a:extLst>
            </p:cNvPr>
            <p:cNvCxnSpPr>
              <a:stCxn id="28" idx="3"/>
              <a:endCxn id="31" idx="3"/>
            </p:cNvCxnSpPr>
            <p:nvPr/>
          </p:nvCxnSpPr>
          <p:spPr>
            <a:xfrm rot="5400000">
              <a:off x="4597533" y="2172085"/>
              <a:ext cx="2525394" cy="4055432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 : en angle 46">
              <a:extLst>
                <a:ext uri="{FF2B5EF4-FFF2-40B4-BE49-F238E27FC236}">
                  <a16:creationId xmlns:a16="http://schemas.microsoft.com/office/drawing/2014/main" id="{9E3049FC-488C-4D10-80D9-E5BC1AB65980}"/>
                </a:ext>
              </a:extLst>
            </p:cNvPr>
            <p:cNvCxnSpPr>
              <a:cxnSpLocks/>
              <a:stCxn id="28" idx="2"/>
              <a:endCxn id="26" idx="3"/>
            </p:cNvCxnSpPr>
            <p:nvPr/>
          </p:nvCxnSpPr>
          <p:spPr>
            <a:xfrm rot="10800000" flipV="1">
              <a:off x="3832514" y="2441148"/>
              <a:ext cx="3792682" cy="777205"/>
            </a:xfrm>
            <a:prstGeom prst="bentConnector3">
              <a:avLst>
                <a:gd name="adj1" fmla="val 20685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 : en angle 50">
              <a:extLst>
                <a:ext uri="{FF2B5EF4-FFF2-40B4-BE49-F238E27FC236}">
                  <a16:creationId xmlns:a16="http://schemas.microsoft.com/office/drawing/2014/main" id="{B7D00330-8E54-4213-978C-1FBDDAE7F78D}"/>
                </a:ext>
              </a:extLst>
            </p:cNvPr>
            <p:cNvCxnSpPr>
              <a:cxnSpLocks/>
              <a:stCxn id="26" idx="1"/>
              <a:endCxn id="11" idx="1"/>
            </p:cNvCxnSpPr>
            <p:nvPr/>
          </p:nvCxnSpPr>
          <p:spPr>
            <a:xfrm rot="10800000" flipH="1">
              <a:off x="2107622" y="2117426"/>
              <a:ext cx="1" cy="1100929"/>
            </a:xfrm>
            <a:prstGeom prst="bentConnector3">
              <a:avLst>
                <a:gd name="adj1" fmla="val -2286000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ZoneTexte 1026">
            <a:extLst>
              <a:ext uri="{FF2B5EF4-FFF2-40B4-BE49-F238E27FC236}">
                <a16:creationId xmlns:a16="http://schemas.microsoft.com/office/drawing/2014/main" id="{A73BA108-5BC3-4E0D-AD71-508311486486}"/>
              </a:ext>
            </a:extLst>
          </p:cNvPr>
          <p:cNvSpPr txBox="1"/>
          <p:nvPr/>
        </p:nvSpPr>
        <p:spPr>
          <a:xfrm>
            <a:off x="4178872" y="1527326"/>
            <a:ext cx="3349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i="1" dirty="0"/>
              <a:t>Input</a:t>
            </a:r>
            <a:r>
              <a:rPr lang="fr-FR" sz="1400" dirty="0"/>
              <a:t>: props (variables ou </a:t>
            </a:r>
            <a:r>
              <a:rPr lang="fr-FR" sz="1400" dirty="0" err="1"/>
              <a:t>function</a:t>
            </a:r>
            <a:r>
              <a:rPr lang="fr-FR" sz="1400" dirty="0"/>
              <a:t>) du</a:t>
            </a:r>
            <a:br>
              <a:rPr lang="fr-FR" sz="1400" dirty="0"/>
            </a:br>
            <a:r>
              <a:rPr lang="fr-FR" sz="1400" b="1" i="1" dirty="0"/>
              <a:t>Output</a:t>
            </a:r>
            <a:r>
              <a:rPr lang="fr-FR" sz="1400" dirty="0"/>
              <a:t> : JSX</a:t>
            </a: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58F44FC7-4E34-48D4-8E5F-93D5C1D058F1}"/>
              </a:ext>
            </a:extLst>
          </p:cNvPr>
          <p:cNvSpPr/>
          <p:nvPr/>
        </p:nvSpPr>
        <p:spPr>
          <a:xfrm>
            <a:off x="4707720" y="2387788"/>
            <a:ext cx="20976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/>
              <a:t>Transfère les </a:t>
            </a:r>
            <a:r>
              <a:rPr lang="fr-FR" sz="1400" b="1" i="1" dirty="0"/>
              <a:t>variables</a:t>
            </a:r>
            <a:r>
              <a:rPr lang="fr-FR" sz="1400" i="1" dirty="0"/>
              <a:t> (pas des fonctions)</a:t>
            </a:r>
            <a:endParaRPr lang="fr-FR" sz="14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CC6CDC0-A478-4750-A7E6-F8B656471CBE}"/>
              </a:ext>
            </a:extLst>
          </p:cNvPr>
          <p:cNvSpPr/>
          <p:nvPr/>
        </p:nvSpPr>
        <p:spPr>
          <a:xfrm rot="16200000">
            <a:off x="845444" y="2211985"/>
            <a:ext cx="2097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i="1" dirty="0"/>
              <a:t>variables</a:t>
            </a:r>
            <a:endParaRPr lang="fr-FR" sz="14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A554382-EA9D-4BB9-A1BD-16D0D08D5D72}"/>
              </a:ext>
            </a:extLst>
          </p:cNvPr>
          <p:cNvSpPr/>
          <p:nvPr/>
        </p:nvSpPr>
        <p:spPr>
          <a:xfrm>
            <a:off x="4031674" y="3753533"/>
            <a:ext cx="25999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/>
              <a:t>Liste l’ensemble des fonctions, exportées pour le </a:t>
            </a:r>
            <a:r>
              <a:rPr lang="fr-FR" sz="1400" i="1" dirty="0" err="1"/>
              <a:t>reducer</a:t>
            </a:r>
            <a:endParaRPr lang="fr-FR" sz="14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15ACD9E-6F03-4129-A572-0D6A6A1CF0C7}"/>
              </a:ext>
            </a:extLst>
          </p:cNvPr>
          <p:cNvSpPr/>
          <p:nvPr/>
        </p:nvSpPr>
        <p:spPr>
          <a:xfrm>
            <a:off x="4966402" y="4639099"/>
            <a:ext cx="25999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/>
              <a:t>Le </a:t>
            </a:r>
            <a:r>
              <a:rPr lang="fr-FR" sz="1400" i="1" dirty="0" err="1"/>
              <a:t>reducer</a:t>
            </a:r>
            <a:r>
              <a:rPr lang="fr-FR" sz="1400" i="1" dirty="0"/>
              <a:t> modifie mais peut appeler des </a:t>
            </a:r>
            <a:r>
              <a:rPr lang="fr-FR" sz="1400" i="1" dirty="0" err="1"/>
              <a:t>varibale</a:t>
            </a:r>
            <a:r>
              <a:rPr lang="fr-FR" sz="1400" i="1" dirty="0"/>
              <a:t> du state</a:t>
            </a:r>
            <a:endParaRPr lang="fr-FR" sz="1400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5852936-3D66-4230-9272-9FE5961052C2}"/>
              </a:ext>
            </a:extLst>
          </p:cNvPr>
          <p:cNvSpPr/>
          <p:nvPr/>
        </p:nvSpPr>
        <p:spPr>
          <a:xfrm>
            <a:off x="3090145" y="4383610"/>
            <a:ext cx="12191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/>
              <a:t>Export</a:t>
            </a:r>
            <a:endParaRPr lang="fr-FR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32FA067-CA0C-4FC2-B1B5-32883B5F7A29}"/>
              </a:ext>
            </a:extLst>
          </p:cNvPr>
          <p:cNvSpPr/>
          <p:nvPr/>
        </p:nvSpPr>
        <p:spPr>
          <a:xfrm>
            <a:off x="4118314" y="5317908"/>
            <a:ext cx="46897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/>
              <a:t>Retourne le state entier avec les nouvelles valeurs 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41743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85036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React – </a:t>
            </a:r>
            <a:r>
              <a:rPr lang="fr-FR" sz="2400" b="1" dirty="0" err="1"/>
              <a:t>Redux</a:t>
            </a:r>
            <a:r>
              <a:rPr lang="fr-FR" sz="2400" b="1" dirty="0"/>
              <a:t> - Action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29798" y="3674566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2A9FC9B-FCE4-4C41-8782-6E49066FB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396" y="797010"/>
            <a:ext cx="5448300" cy="2743200"/>
          </a:xfrm>
          <a:prstGeom prst="rect">
            <a:avLst/>
          </a:prstGeom>
        </p:spPr>
      </p:pic>
      <p:sp>
        <p:nvSpPr>
          <p:cNvPr id="3" name="Accolade fermante 2">
            <a:extLst>
              <a:ext uri="{FF2B5EF4-FFF2-40B4-BE49-F238E27FC236}">
                <a16:creationId xmlns:a16="http://schemas.microsoft.com/office/drawing/2014/main" id="{4E5D265F-0CB8-46A3-AE7F-C6820FEF0889}"/>
              </a:ext>
            </a:extLst>
          </p:cNvPr>
          <p:cNvSpPr/>
          <p:nvPr/>
        </p:nvSpPr>
        <p:spPr>
          <a:xfrm>
            <a:off x="7352270" y="827902"/>
            <a:ext cx="210065" cy="642551"/>
          </a:xfrm>
          <a:prstGeom prst="rightBrace">
            <a:avLst>
              <a:gd name="adj1" fmla="val 54419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ccolade fermante 9">
            <a:extLst>
              <a:ext uri="{FF2B5EF4-FFF2-40B4-BE49-F238E27FC236}">
                <a16:creationId xmlns:a16="http://schemas.microsoft.com/office/drawing/2014/main" id="{22EE880B-FE7A-4495-B428-5086D8E1AF09}"/>
              </a:ext>
            </a:extLst>
          </p:cNvPr>
          <p:cNvSpPr/>
          <p:nvPr/>
        </p:nvSpPr>
        <p:spPr>
          <a:xfrm>
            <a:off x="7349695" y="1495166"/>
            <a:ext cx="274425" cy="1933834"/>
          </a:xfrm>
          <a:prstGeom prst="rightBrace">
            <a:avLst>
              <a:gd name="adj1" fmla="val 54419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E793099-EEB8-44F4-97BE-E30391685A64}"/>
              </a:ext>
            </a:extLst>
          </p:cNvPr>
          <p:cNvSpPr txBox="1"/>
          <p:nvPr/>
        </p:nvSpPr>
        <p:spPr>
          <a:xfrm>
            <a:off x="7821828" y="914872"/>
            <a:ext cx="3299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Export </a:t>
            </a:r>
            <a:r>
              <a:rPr lang="fr-FR" dirty="0"/>
              <a:t>: par convention actions/NOM_DE_ACTION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1246D0-F5D4-49CE-B2E0-9E26CBFC7EFF}"/>
              </a:ext>
            </a:extLst>
          </p:cNvPr>
          <p:cNvSpPr txBox="1"/>
          <p:nvPr/>
        </p:nvSpPr>
        <p:spPr>
          <a:xfrm>
            <a:off x="7912444" y="2195723"/>
            <a:ext cx="3299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Définition de l’action </a:t>
            </a:r>
            <a:r>
              <a:rPr lang="fr-FR" dirty="0"/>
              <a:t>: Avec ou sans paramètre      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35F4AC1-1574-4940-9D6B-5B4AA087CEB1}"/>
              </a:ext>
            </a:extLst>
          </p:cNvPr>
          <p:cNvSpPr txBox="1"/>
          <p:nvPr/>
        </p:nvSpPr>
        <p:spPr>
          <a:xfrm>
            <a:off x="2748587" y="2842054"/>
            <a:ext cx="1489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FF00"/>
                </a:solidFill>
              </a:rPr>
              <a:t>= value: value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6895CC2-BE70-48A7-B252-A74D8021B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396" y="5479965"/>
            <a:ext cx="5229225" cy="116205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BC79DD2C-AAAC-465F-B21B-AAC2A2978479}"/>
              </a:ext>
            </a:extLst>
          </p:cNvPr>
          <p:cNvSpPr txBox="1"/>
          <p:nvPr/>
        </p:nvSpPr>
        <p:spPr>
          <a:xfrm>
            <a:off x="7331160" y="5399677"/>
            <a:ext cx="3299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Définition de l’action </a:t>
            </a:r>
            <a:r>
              <a:rPr lang="fr-FR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type est obligatoire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 peut avoir plusieurs paramètre (comme ci-contre)</a:t>
            </a:r>
          </a:p>
          <a:p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238DE7A-99FE-4B4A-8F08-EB33D9441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905" y="3578618"/>
            <a:ext cx="6715125" cy="2667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1755A80B-C846-4651-9EBE-C50822B3FF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1396" y="3578618"/>
            <a:ext cx="3501082" cy="1529297"/>
          </a:xfrm>
          <a:prstGeom prst="rect">
            <a:avLst/>
          </a:prstGeom>
        </p:spPr>
      </p:pic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D5BC771E-A1FA-4B8A-875E-AE4B33BAB1C4}"/>
              </a:ext>
            </a:extLst>
          </p:cNvPr>
          <p:cNvCxnSpPr/>
          <p:nvPr/>
        </p:nvCxnSpPr>
        <p:spPr>
          <a:xfrm rot="10800000" flipV="1">
            <a:off x="5239266" y="3845318"/>
            <a:ext cx="4102443" cy="763752"/>
          </a:xfrm>
          <a:prstGeom prst="bentConnector3">
            <a:avLst>
              <a:gd name="adj1" fmla="val 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 : en angle 21">
            <a:extLst>
              <a:ext uri="{FF2B5EF4-FFF2-40B4-BE49-F238E27FC236}">
                <a16:creationId xmlns:a16="http://schemas.microsoft.com/office/drawing/2014/main" id="{402C210E-3AE5-4BAB-9265-6D6DFEE8AFA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56590" y="3555620"/>
            <a:ext cx="1794646" cy="98855"/>
          </a:xfrm>
          <a:prstGeom prst="bentConnector3">
            <a:avLst>
              <a:gd name="adj1" fmla="val 1695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158A749C-BC29-472D-842A-36D201240262}"/>
              </a:ext>
            </a:extLst>
          </p:cNvPr>
          <p:cNvSpPr txBox="1"/>
          <p:nvPr/>
        </p:nvSpPr>
        <p:spPr>
          <a:xfrm>
            <a:off x="10769371" y="3821943"/>
            <a:ext cx="174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FF00"/>
                </a:solidFill>
                <a:highlight>
                  <a:srgbClr val="000000"/>
                </a:highlight>
              </a:rPr>
              <a:t>Composant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E95E814-5D06-4F22-8238-C484904C0858}"/>
              </a:ext>
            </a:extLst>
          </p:cNvPr>
          <p:cNvSpPr txBox="1"/>
          <p:nvPr/>
        </p:nvSpPr>
        <p:spPr>
          <a:xfrm>
            <a:off x="3751250" y="4680912"/>
            <a:ext cx="174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FF00"/>
                </a:solidFill>
              </a:rPr>
              <a:t>Container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73A310A-73D4-4543-AB0E-103E70044CA9}"/>
              </a:ext>
            </a:extLst>
          </p:cNvPr>
          <p:cNvSpPr txBox="1"/>
          <p:nvPr/>
        </p:nvSpPr>
        <p:spPr>
          <a:xfrm>
            <a:off x="5793717" y="3134083"/>
            <a:ext cx="174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FF00"/>
                </a:solidFill>
                <a:highlight>
                  <a:srgbClr val="000000"/>
                </a:highlight>
              </a:rPr>
              <a:t>Action</a:t>
            </a:r>
          </a:p>
        </p:txBody>
      </p:sp>
    </p:spTree>
    <p:extLst>
      <p:ext uri="{BB962C8B-B14F-4D97-AF65-F5344CB8AC3E}">
        <p14:creationId xmlns:p14="http://schemas.microsoft.com/office/powerpoint/2010/main" val="2762373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85036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React – </a:t>
            </a:r>
            <a:r>
              <a:rPr lang="fr-FR" sz="2400" b="1" dirty="0" err="1"/>
              <a:t>Redux</a:t>
            </a:r>
            <a:r>
              <a:rPr lang="fr-FR" sz="2400" b="1" dirty="0"/>
              <a:t> - </a:t>
            </a:r>
            <a:r>
              <a:rPr lang="fr-FR" sz="2400" b="1" dirty="0" err="1"/>
              <a:t>Reducer</a:t>
            </a:r>
            <a:endParaRPr lang="fr-FR" sz="2400" b="1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23717" y="449060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2E3963-E3D9-4AAA-93F7-2DF7F49A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291" y="766119"/>
            <a:ext cx="5053663" cy="6006845"/>
          </a:xfrm>
          <a:prstGeom prst="rect">
            <a:avLst/>
          </a:prstGeom>
        </p:spPr>
      </p:pic>
      <p:sp>
        <p:nvSpPr>
          <p:cNvPr id="7" name="Accolade fermante 6">
            <a:extLst>
              <a:ext uri="{FF2B5EF4-FFF2-40B4-BE49-F238E27FC236}">
                <a16:creationId xmlns:a16="http://schemas.microsoft.com/office/drawing/2014/main" id="{72C9F357-D7DB-46A3-8C2C-B98808662288}"/>
              </a:ext>
            </a:extLst>
          </p:cNvPr>
          <p:cNvSpPr/>
          <p:nvPr/>
        </p:nvSpPr>
        <p:spPr>
          <a:xfrm>
            <a:off x="6974597" y="778476"/>
            <a:ext cx="439457" cy="259491"/>
          </a:xfrm>
          <a:prstGeom prst="rightBrace">
            <a:avLst>
              <a:gd name="adj1" fmla="val 25000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8A70FF0-35D4-457E-83E8-A421666BBB98}"/>
              </a:ext>
            </a:extLst>
          </p:cNvPr>
          <p:cNvSpPr txBox="1"/>
          <p:nvPr/>
        </p:nvSpPr>
        <p:spPr>
          <a:xfrm>
            <a:off x="7784757" y="704336"/>
            <a:ext cx="352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Import des actions </a:t>
            </a:r>
          </a:p>
        </p:txBody>
      </p:sp>
      <p:sp>
        <p:nvSpPr>
          <p:cNvPr id="23" name="Accolade fermante 22">
            <a:extLst>
              <a:ext uri="{FF2B5EF4-FFF2-40B4-BE49-F238E27FC236}">
                <a16:creationId xmlns:a16="http://schemas.microsoft.com/office/drawing/2014/main" id="{A40AF9C4-E6D2-4DD8-957F-2635D22DF5FA}"/>
              </a:ext>
            </a:extLst>
          </p:cNvPr>
          <p:cNvSpPr/>
          <p:nvPr/>
        </p:nvSpPr>
        <p:spPr>
          <a:xfrm>
            <a:off x="6986954" y="1240911"/>
            <a:ext cx="439457" cy="946235"/>
          </a:xfrm>
          <a:prstGeom prst="rightBrace">
            <a:avLst>
              <a:gd name="adj1" fmla="val 25000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3CA806C-F3A8-4F6F-9610-BC56F63236B2}"/>
              </a:ext>
            </a:extLst>
          </p:cNvPr>
          <p:cNvSpPr txBox="1"/>
          <p:nvPr/>
        </p:nvSpPr>
        <p:spPr>
          <a:xfrm>
            <a:off x="7784757" y="1390862"/>
            <a:ext cx="3521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Définition de l’objet JS state initial</a:t>
            </a:r>
          </a:p>
        </p:txBody>
      </p:sp>
      <p:sp>
        <p:nvSpPr>
          <p:cNvPr id="25" name="Accolade fermante 24">
            <a:extLst>
              <a:ext uri="{FF2B5EF4-FFF2-40B4-BE49-F238E27FC236}">
                <a16:creationId xmlns:a16="http://schemas.microsoft.com/office/drawing/2014/main" id="{AC29EBE5-6E39-4FD9-BAAA-6E0F407E2CD5}"/>
              </a:ext>
            </a:extLst>
          </p:cNvPr>
          <p:cNvSpPr/>
          <p:nvPr/>
        </p:nvSpPr>
        <p:spPr>
          <a:xfrm>
            <a:off x="6995826" y="2628987"/>
            <a:ext cx="439457" cy="3808883"/>
          </a:xfrm>
          <a:prstGeom prst="rightBrace">
            <a:avLst>
              <a:gd name="adj1" fmla="val 25000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CD96D9D-4297-4C45-A424-6DE76D1ADF35}"/>
              </a:ext>
            </a:extLst>
          </p:cNvPr>
          <p:cNvSpPr txBox="1"/>
          <p:nvPr/>
        </p:nvSpPr>
        <p:spPr>
          <a:xfrm>
            <a:off x="7693417" y="3656265"/>
            <a:ext cx="41443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Cœur du </a:t>
            </a:r>
            <a:r>
              <a:rPr lang="fr-FR" dirty="0" err="1"/>
              <a:t>reducer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/>
              <a:t>Une boucle switch sur </a:t>
            </a:r>
            <a:r>
              <a:rPr lang="fr-FR" dirty="0" err="1"/>
              <a:t>action.type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Principe du </a:t>
            </a:r>
            <a:r>
              <a:rPr lang="fr-FR" dirty="0" err="1"/>
              <a:t>reducer</a:t>
            </a:r>
            <a:r>
              <a:rPr lang="fr-FR" dirty="0"/>
              <a:t> : </a:t>
            </a:r>
            <a:br>
              <a:rPr lang="fr-FR" dirty="0"/>
            </a:br>
            <a:r>
              <a:rPr lang="fr-FR" b="1" dirty="0"/>
              <a:t>(state, action) =&gt; </a:t>
            </a:r>
            <a:r>
              <a:rPr lang="fr-FR" b="1" dirty="0" err="1"/>
              <a:t>newState</a:t>
            </a:r>
            <a:endParaRPr lang="fr-FR" b="1" dirty="0"/>
          </a:p>
          <a:p>
            <a:endParaRPr lang="fr-FR" dirty="0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87EEB4AB-655C-4139-8916-E92B6CB778A6}"/>
              </a:ext>
            </a:extLst>
          </p:cNvPr>
          <p:cNvCxnSpPr/>
          <p:nvPr/>
        </p:nvCxnSpPr>
        <p:spPr>
          <a:xfrm>
            <a:off x="3323968" y="3995282"/>
            <a:ext cx="98854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EB6F9FF2-E97F-4FE4-8A78-7EE5B87C46BE}"/>
              </a:ext>
            </a:extLst>
          </p:cNvPr>
          <p:cNvCxnSpPr/>
          <p:nvPr/>
        </p:nvCxnSpPr>
        <p:spPr>
          <a:xfrm>
            <a:off x="3315730" y="5062082"/>
            <a:ext cx="98854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ccolade fermante 30">
            <a:extLst>
              <a:ext uri="{FF2B5EF4-FFF2-40B4-BE49-F238E27FC236}">
                <a16:creationId xmlns:a16="http://schemas.microsoft.com/office/drawing/2014/main" id="{8E8C4CCF-61E0-4CC4-804F-D122BB7DC8E6}"/>
              </a:ext>
            </a:extLst>
          </p:cNvPr>
          <p:cNvSpPr/>
          <p:nvPr/>
        </p:nvSpPr>
        <p:spPr>
          <a:xfrm>
            <a:off x="6995826" y="6473399"/>
            <a:ext cx="439457" cy="259491"/>
          </a:xfrm>
          <a:prstGeom prst="rightBrace">
            <a:avLst>
              <a:gd name="adj1" fmla="val 25000"/>
              <a:gd name="adj2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07D5AE4-6679-4B18-8EDB-91B1F470AAA9}"/>
              </a:ext>
            </a:extLst>
          </p:cNvPr>
          <p:cNvSpPr txBox="1"/>
          <p:nvPr/>
        </p:nvSpPr>
        <p:spPr>
          <a:xfrm>
            <a:off x="7805986" y="6399259"/>
            <a:ext cx="352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Export du </a:t>
            </a:r>
            <a:r>
              <a:rPr lang="fr-FR" dirty="0" err="1"/>
              <a:t>reducer</a:t>
            </a:r>
            <a:r>
              <a:rPr lang="fr-FR" dirty="0"/>
              <a:t> </a:t>
            </a:r>
          </a:p>
        </p:txBody>
      </p:sp>
      <p:sp>
        <p:nvSpPr>
          <p:cNvPr id="34" name="Accolade fermante 33">
            <a:extLst>
              <a:ext uri="{FF2B5EF4-FFF2-40B4-BE49-F238E27FC236}">
                <a16:creationId xmlns:a16="http://schemas.microsoft.com/office/drawing/2014/main" id="{84623769-B8BA-4899-ABD5-731EEB491A5D}"/>
              </a:ext>
            </a:extLst>
          </p:cNvPr>
          <p:cNvSpPr/>
          <p:nvPr/>
        </p:nvSpPr>
        <p:spPr>
          <a:xfrm rot="10800000">
            <a:off x="3253339" y="3113900"/>
            <a:ext cx="1528726" cy="481883"/>
          </a:xfrm>
          <a:prstGeom prst="rightBrace">
            <a:avLst>
              <a:gd name="adj1" fmla="val 18745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20BFC3B-9771-46EC-913F-1FA2E3D9D8D1}"/>
              </a:ext>
            </a:extLst>
          </p:cNvPr>
          <p:cNvSpPr txBox="1"/>
          <p:nvPr/>
        </p:nvSpPr>
        <p:spPr>
          <a:xfrm>
            <a:off x="4017702" y="3180577"/>
            <a:ext cx="3521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FFFF00"/>
                </a:solidFill>
              </a:rPr>
              <a:t>code métier à ajouter si besoin</a:t>
            </a:r>
          </a:p>
        </p:txBody>
      </p:sp>
    </p:spTree>
    <p:extLst>
      <p:ext uri="{BB962C8B-B14F-4D97-AF65-F5344CB8AC3E}">
        <p14:creationId xmlns:p14="http://schemas.microsoft.com/office/powerpoint/2010/main" val="3948383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85036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React – </a:t>
            </a:r>
            <a:r>
              <a:rPr lang="fr-FR" sz="2400" b="1" dirty="0" err="1"/>
              <a:t>Redux</a:t>
            </a:r>
            <a:r>
              <a:rPr lang="fr-FR" sz="2400" b="1" dirty="0"/>
              <a:t> - Container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29183" y="5334805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FF5D3939-68A0-4FC4-ABCE-86056A70DE57}"/>
              </a:ext>
            </a:extLst>
          </p:cNvPr>
          <p:cNvSpPr txBox="1"/>
          <p:nvPr/>
        </p:nvSpPr>
        <p:spPr>
          <a:xfrm>
            <a:off x="1748780" y="506662"/>
            <a:ext cx="10410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Le container : Si vous êtes le composant, le container c’est la liste des magazines auxquels vous êtes abonnés</a:t>
            </a:r>
            <a:br>
              <a:rPr lang="fr-FR" dirty="0"/>
            </a:br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CC18CCA6-1DE6-415F-9D33-016BD6099096}"/>
              </a:ext>
            </a:extLst>
          </p:cNvPr>
          <p:cNvSpPr/>
          <p:nvPr/>
        </p:nvSpPr>
        <p:spPr>
          <a:xfrm>
            <a:off x="5098459" y="1189003"/>
            <a:ext cx="1637880" cy="707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Container</a:t>
            </a: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CD14FB5C-1BF1-44D5-9749-FE71E8077426}"/>
              </a:ext>
            </a:extLst>
          </p:cNvPr>
          <p:cNvSpPr/>
          <p:nvPr/>
        </p:nvSpPr>
        <p:spPr>
          <a:xfrm>
            <a:off x="1910729" y="1673126"/>
            <a:ext cx="1637880" cy="707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Composant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9D7B2FA-3953-4BAF-8E06-C179CC7F8A0F}"/>
              </a:ext>
            </a:extLst>
          </p:cNvPr>
          <p:cNvSpPr txBox="1"/>
          <p:nvPr/>
        </p:nvSpPr>
        <p:spPr>
          <a:xfrm>
            <a:off x="6348050" y="3966972"/>
            <a:ext cx="5575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mapStateToProps</a:t>
            </a:r>
            <a:r>
              <a:rPr lang="fr-FR" dirty="0"/>
              <a:t> : permet « d’abonner » le composant au éventuelle modification de la variable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mapDispatchToProps</a:t>
            </a:r>
            <a:r>
              <a:rPr lang="fr-FR" dirty="0"/>
              <a:t> : permet d’envoyer au composant de méthode qui seront </a:t>
            </a:r>
            <a:r>
              <a:rPr lang="fr-FR" b="1" u="sng" dirty="0">
                <a:highlight>
                  <a:srgbClr val="FFFF00"/>
                </a:highlight>
              </a:rPr>
              <a:t>lié</a:t>
            </a:r>
            <a:r>
              <a:rPr lang="fr-FR" dirty="0"/>
              <a:t> au </a:t>
            </a:r>
            <a:r>
              <a:rPr lang="fr-FR" dirty="0" err="1"/>
              <a:t>reducer</a:t>
            </a:r>
            <a:r>
              <a:rPr lang="fr-FR" dirty="0"/>
              <a:t>, permettant de modifier le state. Ces méthodes « </a:t>
            </a:r>
            <a:r>
              <a:rPr lang="fr-FR" dirty="0" err="1"/>
              <a:t>bindées</a:t>
            </a:r>
            <a:r>
              <a:rPr lang="fr-FR" dirty="0"/>
              <a:t> » seront envoyer au composant</a:t>
            </a:r>
          </a:p>
        </p:txBody>
      </p:sp>
      <p:pic>
        <p:nvPicPr>
          <p:cNvPr id="2049" name="Picture 1" descr="impo rt &#10;impo rt &#10;impo rt &#10;{ connect } from &#10;' react- redux' ; &#10;App from 'src/components/App' ; &#10;{ toggleLight } froml 'src/store/actions• ; &#10;const mapStateToProps state ({ &#10;light: state. light &#10;const mapDispatchToProps ({ &#10;toggleLight: () =&gt; { &#10;dispatch (toggleLight ( ) ) ; &#10;export default &#10;mapStateToProps , &#10;mapDispatchToProps &#10;) (App); ">
            <a:extLst>
              <a:ext uri="{FF2B5EF4-FFF2-40B4-BE49-F238E27FC236}">
                <a16:creationId xmlns:a16="http://schemas.microsoft.com/office/drawing/2014/main" id="{E0EB92A1-6A2C-4648-A55E-96C2121C2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924" y="2833746"/>
            <a:ext cx="4488156" cy="392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C14C729E-0097-4426-8EAF-D8DF0BD8912D}"/>
              </a:ext>
            </a:extLst>
          </p:cNvPr>
          <p:cNvGrpSpPr/>
          <p:nvPr/>
        </p:nvGrpSpPr>
        <p:grpSpPr>
          <a:xfrm>
            <a:off x="9089103" y="990970"/>
            <a:ext cx="3069769" cy="1979636"/>
            <a:chOff x="8485835" y="854110"/>
            <a:chExt cx="3069769" cy="1979636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A848F3A9-D6CB-4746-9F4E-3E91167BD9BD}"/>
                </a:ext>
              </a:extLst>
            </p:cNvPr>
            <p:cNvSpPr/>
            <p:nvPr/>
          </p:nvSpPr>
          <p:spPr>
            <a:xfrm>
              <a:off x="8485835" y="854110"/>
              <a:ext cx="3069769" cy="19796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r>
                <a:rPr lang="fr-FR" sz="2000" b="1" dirty="0"/>
                <a:t>STORE (state)</a:t>
              </a:r>
            </a:p>
          </p:txBody>
        </p:sp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2F697D02-356E-474C-81DE-F27C4D94E55F}"/>
                </a:ext>
              </a:extLst>
            </p:cNvPr>
            <p:cNvSpPr/>
            <p:nvPr/>
          </p:nvSpPr>
          <p:spPr>
            <a:xfrm>
              <a:off x="8978204" y="1310229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var1</a:t>
              </a:r>
            </a:p>
          </p:txBody>
        </p:sp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87B03F49-88B5-4337-930B-B9C81B0BAE13}"/>
                </a:ext>
              </a:extLst>
            </p:cNvPr>
            <p:cNvSpPr/>
            <p:nvPr/>
          </p:nvSpPr>
          <p:spPr>
            <a:xfrm>
              <a:off x="8801628" y="1885904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var4</a:t>
              </a:r>
            </a:p>
          </p:txBody>
        </p:sp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E52525FC-3990-4D6C-9491-FD59CCE634D1}"/>
                </a:ext>
              </a:extLst>
            </p:cNvPr>
            <p:cNvSpPr/>
            <p:nvPr/>
          </p:nvSpPr>
          <p:spPr>
            <a:xfrm>
              <a:off x="10159102" y="1694985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var3</a:t>
              </a:r>
            </a:p>
          </p:txBody>
        </p:sp>
        <p:sp>
          <p:nvSpPr>
            <p:cNvPr id="39" name="Rectangle : coins arrondis 38">
              <a:extLst>
                <a:ext uri="{FF2B5EF4-FFF2-40B4-BE49-F238E27FC236}">
                  <a16:creationId xmlns:a16="http://schemas.microsoft.com/office/drawing/2014/main" id="{8FF9475C-030B-472D-9614-F878545D5BB4}"/>
                </a:ext>
              </a:extLst>
            </p:cNvPr>
            <p:cNvSpPr/>
            <p:nvPr/>
          </p:nvSpPr>
          <p:spPr>
            <a:xfrm>
              <a:off x="10038060" y="1116325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var2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24280756-E093-4D02-B12B-4D0B7DD508FA}"/>
              </a:ext>
            </a:extLst>
          </p:cNvPr>
          <p:cNvGrpSpPr/>
          <p:nvPr/>
        </p:nvGrpSpPr>
        <p:grpSpPr>
          <a:xfrm>
            <a:off x="6393501" y="1977624"/>
            <a:ext cx="3069769" cy="1979636"/>
            <a:chOff x="8485835" y="854110"/>
            <a:chExt cx="3069769" cy="1979636"/>
          </a:xfrm>
        </p:grpSpPr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CCB16E81-A137-4148-AEB3-649C40DC59A6}"/>
                </a:ext>
              </a:extLst>
            </p:cNvPr>
            <p:cNvSpPr/>
            <p:nvPr/>
          </p:nvSpPr>
          <p:spPr>
            <a:xfrm>
              <a:off x="8485835" y="854110"/>
              <a:ext cx="3069769" cy="19796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endParaRPr lang="fr-FR" sz="2000" b="1" dirty="0"/>
            </a:p>
            <a:p>
              <a:pPr algn="ctr"/>
              <a:r>
                <a:rPr lang="fr-FR" sz="2000" b="1" dirty="0"/>
                <a:t>ACTION</a:t>
              </a:r>
            </a:p>
          </p:txBody>
        </p:sp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6599039E-2C57-444B-8043-B1DA60A812B6}"/>
                </a:ext>
              </a:extLst>
            </p:cNvPr>
            <p:cNvSpPr/>
            <p:nvPr/>
          </p:nvSpPr>
          <p:spPr>
            <a:xfrm>
              <a:off x="8978204" y="1310229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func1</a:t>
              </a:r>
            </a:p>
          </p:txBody>
        </p:sp>
        <p:sp>
          <p:nvSpPr>
            <p:cNvPr id="44" name="Rectangle : coins arrondis 43">
              <a:extLst>
                <a:ext uri="{FF2B5EF4-FFF2-40B4-BE49-F238E27FC236}">
                  <a16:creationId xmlns:a16="http://schemas.microsoft.com/office/drawing/2014/main" id="{A1D56DCA-E778-419B-8A2E-2D9125425F9F}"/>
                </a:ext>
              </a:extLst>
            </p:cNvPr>
            <p:cNvSpPr/>
            <p:nvPr/>
          </p:nvSpPr>
          <p:spPr>
            <a:xfrm>
              <a:off x="8801628" y="1885904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func4</a:t>
              </a:r>
            </a:p>
          </p:txBody>
        </p:sp>
        <p:sp>
          <p:nvSpPr>
            <p:cNvPr id="46" name="Rectangle : coins arrondis 45">
              <a:extLst>
                <a:ext uri="{FF2B5EF4-FFF2-40B4-BE49-F238E27FC236}">
                  <a16:creationId xmlns:a16="http://schemas.microsoft.com/office/drawing/2014/main" id="{9140E60A-A8ED-47F6-B95F-2151F9655312}"/>
                </a:ext>
              </a:extLst>
            </p:cNvPr>
            <p:cNvSpPr/>
            <p:nvPr/>
          </p:nvSpPr>
          <p:spPr>
            <a:xfrm>
              <a:off x="10159102" y="1694985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func3</a:t>
              </a:r>
            </a:p>
          </p:txBody>
        </p:sp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D610BC58-C17A-4971-8E94-C97258E34187}"/>
                </a:ext>
              </a:extLst>
            </p:cNvPr>
            <p:cNvSpPr/>
            <p:nvPr/>
          </p:nvSpPr>
          <p:spPr>
            <a:xfrm>
              <a:off x="10038060" y="1116325"/>
              <a:ext cx="744063" cy="381838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func2</a:t>
              </a:r>
            </a:p>
          </p:txBody>
        </p:sp>
      </p:grp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5B56CCDF-F246-475F-A1A4-010BA47932C0}"/>
              </a:ext>
            </a:extLst>
          </p:cNvPr>
          <p:cNvCxnSpPr>
            <a:stCxn id="48" idx="3"/>
            <a:endCxn id="3" idx="1"/>
          </p:cNvCxnSpPr>
          <p:nvPr/>
        </p:nvCxnSpPr>
        <p:spPr>
          <a:xfrm flipV="1">
            <a:off x="8689789" y="1638008"/>
            <a:ext cx="891683" cy="7927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540EBADC-AC82-4A5A-AB8B-8D3DCA6DA44D}"/>
              </a:ext>
            </a:extLst>
          </p:cNvPr>
          <p:cNvCxnSpPr>
            <a:cxnSpLocks/>
            <a:stCxn id="48" idx="3"/>
            <a:endCxn id="37" idx="1"/>
          </p:cNvCxnSpPr>
          <p:nvPr/>
        </p:nvCxnSpPr>
        <p:spPr>
          <a:xfrm flipV="1">
            <a:off x="8689789" y="2213683"/>
            <a:ext cx="715107" cy="21707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8F8F8476-5570-42F3-B30B-9A8AE5E5C863}"/>
              </a:ext>
            </a:extLst>
          </p:cNvPr>
          <p:cNvCxnSpPr>
            <a:cxnSpLocks/>
            <a:stCxn id="46" idx="3"/>
            <a:endCxn id="37" idx="2"/>
          </p:cNvCxnSpPr>
          <p:nvPr/>
        </p:nvCxnSpPr>
        <p:spPr>
          <a:xfrm flipV="1">
            <a:off x="8810831" y="2404602"/>
            <a:ext cx="966097" cy="6048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BD796FFD-A0C8-496D-9AC3-EC23B725A77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7629933" y="1660235"/>
            <a:ext cx="3383426" cy="96442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6C4D119-DD11-44E5-9163-181FE8D7BE9B}"/>
              </a:ext>
            </a:extLst>
          </p:cNvPr>
          <p:cNvCxnSpPr>
            <a:cxnSpLocks/>
          </p:cNvCxnSpPr>
          <p:nvPr/>
        </p:nvCxnSpPr>
        <p:spPr>
          <a:xfrm flipH="1">
            <a:off x="3553924" y="1257727"/>
            <a:ext cx="1501398" cy="491437"/>
          </a:xfrm>
          <a:prstGeom prst="straightConnector1">
            <a:avLst/>
          </a:prstGeom>
          <a:ln w="57150">
            <a:solidFill>
              <a:srgbClr val="7030A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4B28ED51-1577-4B43-AD17-5CB05D0EA204}"/>
              </a:ext>
            </a:extLst>
          </p:cNvPr>
          <p:cNvCxnSpPr>
            <a:cxnSpLocks/>
          </p:cNvCxnSpPr>
          <p:nvPr/>
        </p:nvCxnSpPr>
        <p:spPr>
          <a:xfrm flipH="1">
            <a:off x="3572835" y="1777045"/>
            <a:ext cx="1501398" cy="491437"/>
          </a:xfrm>
          <a:prstGeom prst="straightConnector1">
            <a:avLst/>
          </a:prstGeom>
          <a:ln w="57150">
            <a:solidFill>
              <a:srgbClr val="FFC000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EAAECB4B-8D32-4022-821B-F8B71B049666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6709294" y="1343353"/>
            <a:ext cx="2872178" cy="294655"/>
          </a:xfrm>
          <a:prstGeom prst="line">
            <a:avLst/>
          </a:prstGeom>
          <a:ln w="57150">
            <a:solidFill>
              <a:srgbClr val="7030A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BFBA14BB-6A09-436E-9F9F-9F5291E98FEE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6709294" y="1333787"/>
            <a:ext cx="2695602" cy="879896"/>
          </a:xfrm>
          <a:prstGeom prst="line">
            <a:avLst/>
          </a:prstGeom>
          <a:ln w="57150">
            <a:solidFill>
              <a:srgbClr val="7030A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B39E146F-0E59-4AA5-AE58-5B2E5E1721AD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6723772" y="1729722"/>
            <a:ext cx="1342996" cy="1279696"/>
          </a:xfrm>
          <a:prstGeom prst="line">
            <a:avLst/>
          </a:prstGeom>
          <a:ln w="57150">
            <a:solidFill>
              <a:srgbClr val="FFC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DB141418-F3E3-46AE-A8CC-9E19FF36A42E}"/>
              </a:ext>
            </a:extLst>
          </p:cNvPr>
          <p:cNvCxnSpPr>
            <a:cxnSpLocks/>
            <a:endCxn id="44" idx="1"/>
          </p:cNvCxnSpPr>
          <p:nvPr/>
        </p:nvCxnSpPr>
        <p:spPr>
          <a:xfrm flipH="1">
            <a:off x="6709294" y="1764754"/>
            <a:ext cx="14478" cy="1435583"/>
          </a:xfrm>
          <a:prstGeom prst="line">
            <a:avLst/>
          </a:prstGeom>
          <a:ln w="57150">
            <a:solidFill>
              <a:srgbClr val="FFC000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 : coins arrondis 80">
            <a:extLst>
              <a:ext uri="{FF2B5EF4-FFF2-40B4-BE49-F238E27FC236}">
                <a16:creationId xmlns:a16="http://schemas.microsoft.com/office/drawing/2014/main" id="{00DB9D55-45B8-4DC5-9644-FBB8676B0B22}"/>
              </a:ext>
            </a:extLst>
          </p:cNvPr>
          <p:cNvSpPr/>
          <p:nvPr/>
        </p:nvSpPr>
        <p:spPr>
          <a:xfrm>
            <a:off x="9747511" y="3297898"/>
            <a:ext cx="1637880" cy="707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/>
              <a:t>Reducer</a:t>
            </a:r>
            <a:endParaRPr lang="fr-FR" b="1" dirty="0"/>
          </a:p>
        </p:txBody>
      </p:sp>
      <p:cxnSp>
        <p:nvCxnSpPr>
          <p:cNvPr id="2050" name="Connecteur : en arc 2049">
            <a:extLst>
              <a:ext uri="{FF2B5EF4-FFF2-40B4-BE49-F238E27FC236}">
                <a16:creationId xmlns:a16="http://schemas.microsoft.com/office/drawing/2014/main" id="{B855E484-0145-4F1C-B0DF-FCDD7E805BAA}"/>
              </a:ext>
            </a:extLst>
          </p:cNvPr>
          <p:cNvCxnSpPr>
            <a:stCxn id="42" idx="5"/>
            <a:endCxn id="4" idx="4"/>
          </p:cNvCxnSpPr>
          <p:nvPr/>
        </p:nvCxnSpPr>
        <p:spPr>
          <a:xfrm rot="5400000" flipH="1" flipV="1">
            <a:off x="9470478" y="2513840"/>
            <a:ext cx="696743" cy="1610275"/>
          </a:xfrm>
          <a:prstGeom prst="curvedConnector3">
            <a:avLst>
              <a:gd name="adj1" fmla="val 39085"/>
            </a:avLst>
          </a:prstGeom>
          <a:ln w="28575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926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85036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React - </a:t>
            </a:r>
            <a:r>
              <a:rPr lang="fr-FR" sz="2400" b="1" dirty="0" err="1"/>
              <a:t>Redux</a:t>
            </a:r>
            <a:endParaRPr lang="fr-FR" sz="2400" b="1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10937" y="3131920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B47FDD70-5F04-45B5-939F-84ACB6D8DB97}"/>
              </a:ext>
            </a:extLst>
          </p:cNvPr>
          <p:cNvGrpSpPr/>
          <p:nvPr/>
        </p:nvGrpSpPr>
        <p:grpSpPr>
          <a:xfrm>
            <a:off x="1781908" y="909054"/>
            <a:ext cx="8818606" cy="5563607"/>
            <a:chOff x="2129481" y="921411"/>
            <a:chExt cx="8818606" cy="5563607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0F82F91F-92FC-4234-AC0C-DF2913D01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3589" y="921411"/>
              <a:ext cx="6314303" cy="5240442"/>
            </a:xfrm>
            <a:prstGeom prst="rect">
              <a:avLst/>
            </a:prstGeom>
          </p:spPr>
        </p:pic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57A0AE53-6261-42B2-BEA5-499E49B79F63}"/>
                </a:ext>
              </a:extLst>
            </p:cNvPr>
            <p:cNvSpPr txBox="1"/>
            <p:nvPr/>
          </p:nvSpPr>
          <p:spPr>
            <a:xfrm>
              <a:off x="7698260" y="5838687"/>
              <a:ext cx="3249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Simple liste d’action exportées par défaut 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55957AE-AB2A-41ED-AE35-AEFD6426EFAA}"/>
                </a:ext>
              </a:extLst>
            </p:cNvPr>
            <p:cNvSpPr txBox="1"/>
            <p:nvPr/>
          </p:nvSpPr>
          <p:spPr>
            <a:xfrm>
              <a:off x="2129481" y="4607131"/>
              <a:ext cx="324982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Coeur</a:t>
              </a:r>
              <a:r>
                <a:rPr lang="fr-FR" dirty="0"/>
                <a:t> de la réflexion : agira sur le store (state) en fonction de l’action appelées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F959E7C-BCFD-494F-981C-B54E26D62E2E}"/>
                </a:ext>
              </a:extLst>
            </p:cNvPr>
            <p:cNvSpPr txBox="1"/>
            <p:nvPr/>
          </p:nvSpPr>
          <p:spPr>
            <a:xfrm>
              <a:off x="3373394" y="1237855"/>
              <a:ext cx="3249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Le state mis à disposition pour tous via le store </a:t>
              </a:r>
            </a:p>
          </p:txBody>
        </p:sp>
      </p:grpSp>
      <p:pic>
        <p:nvPicPr>
          <p:cNvPr id="5122" name="Picture 2" descr="https://www.apprendre-react.fr/images/store.gif">
            <a:extLst>
              <a:ext uri="{FF2B5EF4-FFF2-40B4-BE49-F238E27FC236}">
                <a16:creationId xmlns:a16="http://schemas.microsoft.com/office/drawing/2014/main" id="{C8829A63-BF91-4E68-9B8D-FA3B4FDF481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108" y="-20645"/>
            <a:ext cx="4743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67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3416" y="311096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97138BE-3FE7-4BA7-8C49-231CACDB0698}"/>
              </a:ext>
            </a:extLst>
          </p:cNvPr>
          <p:cNvSpPr txBox="1"/>
          <p:nvPr/>
        </p:nvSpPr>
        <p:spPr>
          <a:xfrm>
            <a:off x="3937689" y="6201765"/>
            <a:ext cx="629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Maintenant on reprend tout depuis le début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C7F74A9-A61A-486A-9FC2-9392A00C54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78" r="22913"/>
          <a:stretch/>
        </p:blipFill>
        <p:spPr>
          <a:xfrm>
            <a:off x="7804195" y="2857136"/>
            <a:ext cx="3991233" cy="28853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B868C412-298C-4796-BFC5-6084774B8A1F}"/>
              </a:ext>
            </a:extLst>
          </p:cNvPr>
          <p:cNvSpPr txBox="1"/>
          <p:nvPr/>
        </p:nvSpPr>
        <p:spPr>
          <a:xfrm>
            <a:off x="3937688" y="1960398"/>
            <a:ext cx="6290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err="1"/>
              <a:t>Still</a:t>
            </a:r>
            <a:r>
              <a:rPr lang="fr-FR" sz="3200" b="1" dirty="0"/>
              <a:t> alive ?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B3FE466-3F21-45A3-A588-2BE930BBF26A}"/>
              </a:ext>
            </a:extLst>
          </p:cNvPr>
          <p:cNvSpPr txBox="1"/>
          <p:nvPr/>
        </p:nvSpPr>
        <p:spPr>
          <a:xfrm>
            <a:off x="792497" y="4641704"/>
            <a:ext cx="6290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/>
              <a:t>… …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A54E2F-6726-429F-A123-006663E811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174" r="4165"/>
          <a:stretch/>
        </p:blipFill>
        <p:spPr>
          <a:xfrm>
            <a:off x="2392188" y="256125"/>
            <a:ext cx="2513444" cy="302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99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D893D1-B368-4092-A8C4-8F931A0C5C21}"/>
              </a:ext>
            </a:extLst>
          </p:cNvPr>
          <p:cNvSpPr txBox="1"/>
          <p:nvPr/>
        </p:nvSpPr>
        <p:spPr>
          <a:xfrm>
            <a:off x="2384854" y="2743201"/>
            <a:ext cx="9329351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1- Reprenez le React-Modèle, supprimer tous dans le app.js</a:t>
            </a:r>
          </a:p>
          <a:p>
            <a:pPr>
              <a:lnSpc>
                <a:spcPct val="150000"/>
              </a:lnSpc>
            </a:pPr>
            <a:r>
              <a:rPr lang="fr-FR" dirty="0"/>
              <a:t>2- Créer un dossier containers et store  ( /!\ il y a un S à </a:t>
            </a:r>
            <a:r>
              <a:rPr lang="fr-FR" dirty="0" err="1"/>
              <a:t>containerS</a:t>
            </a:r>
            <a:r>
              <a:rPr lang="fr-FR" dirty="0"/>
              <a:t> )</a:t>
            </a:r>
          </a:p>
          <a:p>
            <a:pPr>
              <a:lnSpc>
                <a:spcPct val="150000"/>
              </a:lnSpc>
            </a:pPr>
            <a:r>
              <a:rPr lang="fr-FR" dirty="0"/>
              <a:t>3- Modifier le composant app 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Un bouton ON/OFF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Un Titre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Un texte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Un Input</a:t>
            </a:r>
          </a:p>
          <a:p>
            <a:pPr>
              <a:lnSpc>
                <a:spcPct val="150000"/>
              </a:lnSpc>
            </a:pPr>
            <a:r>
              <a:rPr lang="fr-FR" dirty="0"/>
              <a:t>4-  Le bouton doit réagir au click et</a:t>
            </a:r>
            <a:br>
              <a:rPr lang="fr-FR" dirty="0"/>
            </a:br>
            <a:r>
              <a:rPr lang="fr-FR" dirty="0"/>
              <a:t> appeler une fonction </a:t>
            </a:r>
            <a:r>
              <a:rPr lang="fr-FR" dirty="0" err="1"/>
              <a:t>toggleLight</a:t>
            </a:r>
            <a:r>
              <a:rPr lang="fr-FR" dirty="0"/>
              <a:t> (la fonction ! Pas son instance)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97BE00C-C26D-4D6A-84E4-A65417663FD8}"/>
              </a:ext>
            </a:extLst>
          </p:cNvPr>
          <p:cNvSpPr txBox="1"/>
          <p:nvPr/>
        </p:nvSpPr>
        <p:spPr>
          <a:xfrm>
            <a:off x="2384854" y="757881"/>
            <a:ext cx="9329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 veut créer un bouton qui change le background de la page, au click sur un bouton. Si on re-click le background redevient blanc.</a:t>
            </a:r>
            <a:br>
              <a:rPr lang="fr-FR" dirty="0"/>
            </a:br>
            <a:r>
              <a:rPr lang="fr-FR" dirty="0">
                <a:sym typeface="Wingdings" panose="05000000000000000000" pitchFamily="2" charset="2"/>
              </a:rPr>
              <a:t> En gros on veut pouvoir allumer et éteindre la lumière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2F3D6D-00FA-425F-A87E-D1A239F9A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616" y="3757121"/>
            <a:ext cx="4765445" cy="206338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CB480FA-B436-4CC8-8FE8-674013EE47EA}"/>
              </a:ext>
            </a:extLst>
          </p:cNvPr>
          <p:cNvSpPr txBox="1"/>
          <p:nvPr/>
        </p:nvSpPr>
        <p:spPr>
          <a:xfrm>
            <a:off x="2384854" y="2218230"/>
            <a:ext cx="9329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Créer le composant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AF3B32C-8E99-4513-AE5B-E9D23C42A6CB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51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9902B89-2971-4509-A56B-E4A739D43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145" y="1658961"/>
            <a:ext cx="5128055" cy="3540077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C7BE11D-7855-473A-8E65-2C0EB1E1F3DA}"/>
              </a:ext>
            </a:extLst>
          </p:cNvPr>
          <p:cNvSpPr txBox="1"/>
          <p:nvPr/>
        </p:nvSpPr>
        <p:spPr>
          <a:xfrm>
            <a:off x="8464378" y="1569308"/>
            <a:ext cx="3361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Etape 1 </a:t>
            </a:r>
            <a:r>
              <a:rPr lang="fr-FR" dirty="0"/>
              <a:t>: import / export !!!!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FA7688B-F3E2-4029-A915-B8854D405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433" y="2199503"/>
            <a:ext cx="3934686" cy="369467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5F52259-C321-49D8-A25A-E90BE2FD819B}"/>
              </a:ext>
            </a:extLst>
          </p:cNvPr>
          <p:cNvSpPr txBox="1"/>
          <p:nvPr/>
        </p:nvSpPr>
        <p:spPr>
          <a:xfrm>
            <a:off x="2187145" y="875489"/>
            <a:ext cx="3114429" cy="379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Composant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33E2841-30DA-4BC6-8C79-8175241302CD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5588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D893D1-B368-4092-A8C4-8F931A0C5C21}"/>
              </a:ext>
            </a:extLst>
          </p:cNvPr>
          <p:cNvSpPr txBox="1"/>
          <p:nvPr/>
        </p:nvSpPr>
        <p:spPr>
          <a:xfrm>
            <a:off x="2384853" y="1071957"/>
            <a:ext cx="9329351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1- Créer dans le dossier store un fichier reducer.js / index.js / action</a:t>
            </a:r>
            <a:r>
              <a:rPr lang="fr-FR" b="1" u="sng" dirty="0">
                <a:highlight>
                  <a:srgbClr val="FF0000"/>
                </a:highlight>
              </a:rPr>
              <a:t>s</a:t>
            </a:r>
            <a:r>
              <a:rPr lang="fr-FR" dirty="0"/>
              <a:t>.js </a:t>
            </a:r>
          </a:p>
          <a:p>
            <a:pPr>
              <a:lnSpc>
                <a:spcPct val="150000"/>
              </a:lnSpc>
            </a:pPr>
            <a:r>
              <a:rPr lang="fr-FR" dirty="0"/>
              <a:t>2- Dans le action.js créer votre action du type toogle_light</a:t>
            </a:r>
          </a:p>
          <a:p>
            <a:pPr>
              <a:lnSpc>
                <a:spcPct val="150000"/>
              </a:lnSpc>
            </a:pPr>
            <a:r>
              <a:rPr lang="fr-FR" dirty="0"/>
              <a:t>3- Dans le même fichier exporter-la, que le </a:t>
            </a:r>
            <a:r>
              <a:rPr lang="fr-FR" dirty="0" err="1"/>
              <a:t>reducer</a:t>
            </a:r>
            <a:r>
              <a:rPr lang="fr-FR" dirty="0"/>
              <a:t> et le container puisse y avoir accès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CB480FA-B436-4CC8-8FE8-674013EE47EA}"/>
              </a:ext>
            </a:extLst>
          </p:cNvPr>
          <p:cNvSpPr txBox="1"/>
          <p:nvPr/>
        </p:nvSpPr>
        <p:spPr>
          <a:xfrm>
            <a:off x="2384853" y="671847"/>
            <a:ext cx="9329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Créer le action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48BA807-EE2C-4E1F-8B90-26ECEB84D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491" y="2520799"/>
            <a:ext cx="5000625" cy="158115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3E78986-77ED-4D61-AD60-3ECE38E1DFCC}"/>
              </a:ext>
            </a:extLst>
          </p:cNvPr>
          <p:cNvSpPr txBox="1"/>
          <p:nvPr/>
        </p:nvSpPr>
        <p:spPr>
          <a:xfrm>
            <a:off x="2384853" y="4395349"/>
            <a:ext cx="9329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Créer le </a:t>
            </a:r>
            <a:r>
              <a:rPr lang="fr-FR" sz="2000" b="1" dirty="0" err="1"/>
              <a:t>réducer</a:t>
            </a:r>
            <a:endParaRPr lang="fr-FR" sz="2000" b="1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1F61D1-A4C9-491F-AAED-5BF181FC4A99}"/>
              </a:ext>
            </a:extLst>
          </p:cNvPr>
          <p:cNvSpPr txBox="1"/>
          <p:nvPr/>
        </p:nvSpPr>
        <p:spPr>
          <a:xfrm>
            <a:off x="2384853" y="4847574"/>
            <a:ext cx="932935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1- Importez l’action que vous venez de créer et de rendre disponible via export</a:t>
            </a:r>
          </a:p>
          <a:p>
            <a:pPr>
              <a:lnSpc>
                <a:spcPct val="150000"/>
              </a:lnSpc>
            </a:pPr>
            <a:r>
              <a:rPr lang="fr-FR" dirty="0"/>
              <a:t>2- Créez une </a:t>
            </a:r>
            <a:r>
              <a:rPr lang="fr-FR" dirty="0" err="1"/>
              <a:t>const</a:t>
            </a:r>
            <a:r>
              <a:rPr lang="fr-FR" dirty="0"/>
              <a:t> </a:t>
            </a:r>
            <a:r>
              <a:rPr lang="fr-FR" dirty="0" err="1"/>
              <a:t>initialState</a:t>
            </a:r>
            <a:r>
              <a:rPr lang="fr-FR" dirty="0"/>
              <a:t> égale à un objet contenant la variable </a:t>
            </a:r>
            <a:r>
              <a:rPr lang="fr-FR" dirty="0" err="1"/>
              <a:t>bool</a:t>
            </a:r>
            <a:r>
              <a:rPr lang="fr-FR" dirty="0"/>
              <a:t> : light</a:t>
            </a:r>
          </a:p>
          <a:p>
            <a:pPr>
              <a:lnSpc>
                <a:spcPct val="150000"/>
              </a:lnSpc>
            </a:pPr>
            <a:r>
              <a:rPr lang="fr-FR" dirty="0"/>
              <a:t>3- Créez une </a:t>
            </a:r>
            <a:r>
              <a:rPr lang="fr-FR" dirty="0" err="1"/>
              <a:t>const</a:t>
            </a:r>
            <a:r>
              <a:rPr lang="fr-FR" dirty="0"/>
              <a:t> </a:t>
            </a:r>
            <a:r>
              <a:rPr lang="fr-FR" dirty="0" err="1"/>
              <a:t>reducer</a:t>
            </a:r>
            <a:r>
              <a:rPr lang="fr-FR" dirty="0"/>
              <a:t>, </a:t>
            </a:r>
            <a:r>
              <a:rPr lang="fr-FR" dirty="0" err="1"/>
              <a:t>egale</a:t>
            </a:r>
            <a:r>
              <a:rPr lang="fr-FR" dirty="0"/>
              <a:t> à un fonction fléchée, prenant comme paramètre le state = </a:t>
            </a:r>
            <a:r>
              <a:rPr lang="fr-FR" dirty="0" err="1"/>
              <a:t>initialState</a:t>
            </a:r>
            <a:r>
              <a:rPr lang="fr-FR" dirty="0"/>
              <a:t> et action={}, qui retourne l’inverse de light dans le state, si l’action type est </a:t>
            </a:r>
            <a:r>
              <a:rPr lang="fr-FR" dirty="0" err="1"/>
              <a:t>toggle_light</a:t>
            </a:r>
            <a:r>
              <a:rPr lang="fr-FR" dirty="0"/>
              <a:t>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0E51F0E-0FE4-4232-9DD9-ABB97CDA5BEF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789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9F4F807-5D86-43C1-B03E-B9B0A4A34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747" y="1009650"/>
            <a:ext cx="5276850" cy="48387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58E7959-7965-46A6-8F18-92121663D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52" r="13079"/>
          <a:stretch/>
        </p:blipFill>
        <p:spPr>
          <a:xfrm>
            <a:off x="2640228" y="1834978"/>
            <a:ext cx="3163330" cy="318804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121F3C41-B790-45DF-83DE-53101717F189}"/>
              </a:ext>
            </a:extLst>
          </p:cNvPr>
          <p:cNvSpPr txBox="1"/>
          <p:nvPr/>
        </p:nvSpPr>
        <p:spPr>
          <a:xfrm>
            <a:off x="2187145" y="875489"/>
            <a:ext cx="3114429" cy="379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 err="1"/>
              <a:t>Reducer</a:t>
            </a:r>
            <a:endParaRPr lang="fr-FR" b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949F815-C341-4D9B-8AFF-14B7E4FA255A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3908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2594" y="37008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Les Props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7ADD0B-224D-4599-AA6B-B8C3A14498DB}"/>
              </a:ext>
            </a:extLst>
          </p:cNvPr>
          <p:cNvSpPr/>
          <p:nvPr/>
        </p:nvSpPr>
        <p:spPr>
          <a:xfrm>
            <a:off x="1755426" y="909171"/>
            <a:ext cx="76663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Problématique : Comment passer des paramètres dans des composants ?</a:t>
            </a:r>
          </a:p>
          <a:p>
            <a:br>
              <a:rPr lang="fr-FR" dirty="0"/>
            </a:br>
            <a:r>
              <a:rPr lang="fr-FR" dirty="0"/>
              <a:t>On utilise les props : objet contenant toutes les propriétés données par le parent</a:t>
            </a:r>
          </a:p>
          <a:p>
            <a:endParaRPr lang="fr-FR" dirty="0"/>
          </a:p>
        </p:txBody>
      </p:sp>
      <p:pic>
        <p:nvPicPr>
          <p:cNvPr id="1025" name="Picture 1" descr="const Blog &#10;&lt;div &#10;&lt;Header className=&quot;test-de-classe&quot; &#10;&lt;Posts posts={posts} &#10;&lt;Footer &#10;console.!gg (&lt;Header className=&quot;test-de-classe&quot; &#10;Export &#10;export default Blog; ">
            <a:extLst>
              <a:ext uri="{FF2B5EF4-FFF2-40B4-BE49-F238E27FC236}">
                <a16:creationId xmlns:a16="http://schemas.microsoft.com/office/drawing/2014/main" id="{D1CDF1F7-AE5F-4ABB-A4D1-9B88873DEE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05" b="42961"/>
          <a:stretch/>
        </p:blipFill>
        <p:spPr bwMode="auto">
          <a:xfrm>
            <a:off x="1874506" y="1902424"/>
            <a:ext cx="7269494" cy="140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070CD445-BD8E-4637-BC24-30587436C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217"/>
          <a:stretch/>
        </p:blipFill>
        <p:spPr>
          <a:xfrm>
            <a:off x="9263080" y="1924355"/>
            <a:ext cx="2928920" cy="2534611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F39D9D5D-F32E-4B53-9CE3-0F7FFB676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006" y="4988206"/>
            <a:ext cx="3914775" cy="933450"/>
          </a:xfrm>
          <a:prstGeom prst="rect">
            <a:avLst/>
          </a:prstGeom>
        </p:spPr>
      </p:pic>
      <p:pic>
        <p:nvPicPr>
          <p:cNvPr id="1026" name="Picture 2" descr="const Header = &#10;({ axel: categories, oclassName, onClick ( &#10;&lt;header className=C blog-header content- -centered ${className} &#10;categories . map(category ( &#10;&lt;input type=&quot;button&quot; ">
            <a:extLst>
              <a:ext uri="{FF2B5EF4-FFF2-40B4-BE49-F238E27FC236}">
                <a16:creationId xmlns:a16="http://schemas.microsoft.com/office/drawing/2014/main" id="{CB7A9EFD-630D-4892-AD4E-BCA816A9F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506" y="3527236"/>
            <a:ext cx="5973983" cy="263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Accolade ouvrante 38">
            <a:extLst>
              <a:ext uri="{FF2B5EF4-FFF2-40B4-BE49-F238E27FC236}">
                <a16:creationId xmlns:a16="http://schemas.microsoft.com/office/drawing/2014/main" id="{C2942554-B9D7-46A9-BE11-BC29D78D722D}"/>
              </a:ext>
            </a:extLst>
          </p:cNvPr>
          <p:cNvSpPr/>
          <p:nvPr/>
        </p:nvSpPr>
        <p:spPr>
          <a:xfrm>
            <a:off x="9263080" y="2395959"/>
            <a:ext cx="204459" cy="1033041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66E012B4-B22C-4253-92BA-9F31C9242FAF}"/>
              </a:ext>
            </a:extLst>
          </p:cNvPr>
          <p:cNvSpPr/>
          <p:nvPr/>
        </p:nvSpPr>
        <p:spPr>
          <a:xfrm>
            <a:off x="2997843" y="2314937"/>
            <a:ext cx="5926238" cy="2083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3043EBA9-2811-413C-8B41-A6FA0F121DD1}"/>
              </a:ext>
            </a:extLst>
          </p:cNvPr>
          <p:cNvCxnSpPr>
            <a:stCxn id="40" idx="2"/>
            <a:endCxn id="39" idx="1"/>
          </p:cNvCxnSpPr>
          <p:nvPr/>
        </p:nvCxnSpPr>
        <p:spPr>
          <a:xfrm rot="16200000" flipH="1">
            <a:off x="7417422" y="1066821"/>
            <a:ext cx="389199" cy="3302118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9F30FEB-AE19-4521-ACAA-2B98C68E91EE}"/>
              </a:ext>
            </a:extLst>
          </p:cNvPr>
          <p:cNvSpPr/>
          <p:nvPr/>
        </p:nvSpPr>
        <p:spPr>
          <a:xfrm>
            <a:off x="9305119" y="5974753"/>
            <a:ext cx="1796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/>
              <a:t>/!\ </a:t>
            </a:r>
            <a:r>
              <a:rPr lang="fr-FR" dirty="0" err="1"/>
              <a:t>Destructuring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9782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D893D1-B368-4092-A8C4-8F931A0C5C21}"/>
              </a:ext>
            </a:extLst>
          </p:cNvPr>
          <p:cNvSpPr txBox="1"/>
          <p:nvPr/>
        </p:nvSpPr>
        <p:spPr>
          <a:xfrm>
            <a:off x="2384852" y="1071957"/>
            <a:ext cx="9329351" cy="527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/>
              <a:t>1- </a:t>
            </a:r>
            <a:r>
              <a:rPr lang="fr-FR" sz="1600" dirty="0"/>
              <a:t>Créer dans le dossier containers un fichier App.js</a:t>
            </a:r>
          </a:p>
          <a:p>
            <a:pPr algn="just">
              <a:lnSpc>
                <a:spcPct val="150000"/>
              </a:lnSpc>
            </a:pPr>
            <a:r>
              <a:rPr lang="fr-FR" sz="1600" dirty="0"/>
              <a:t>2- Importer </a:t>
            </a:r>
            <a:r>
              <a:rPr lang="fr-FR" sz="1400" b="1" i="1" dirty="0" err="1"/>
              <a:t>connect</a:t>
            </a:r>
            <a:r>
              <a:rPr lang="fr-FR" sz="1600" dirty="0"/>
              <a:t> de ‘</a:t>
            </a:r>
            <a:r>
              <a:rPr lang="fr-FR" sz="1600" dirty="0" err="1"/>
              <a:t>react-redux</a:t>
            </a:r>
            <a:r>
              <a:rPr lang="fr-FR" sz="1600" dirty="0"/>
              <a:t> ’</a:t>
            </a:r>
          </a:p>
          <a:p>
            <a:pPr algn="just">
              <a:lnSpc>
                <a:spcPct val="150000"/>
              </a:lnSpc>
            </a:pPr>
            <a:r>
              <a:rPr lang="fr-FR" sz="1600" dirty="0"/>
              <a:t>3- Importer votre composant que l’on veut lier</a:t>
            </a:r>
          </a:p>
          <a:p>
            <a:pPr algn="just">
              <a:lnSpc>
                <a:spcPct val="150000"/>
              </a:lnSpc>
            </a:pPr>
            <a:r>
              <a:rPr lang="fr-FR" sz="1600" dirty="0"/>
              <a:t>4- Importez l’action </a:t>
            </a:r>
          </a:p>
          <a:p>
            <a:pPr algn="just">
              <a:lnSpc>
                <a:spcPct val="150000"/>
              </a:lnSpc>
            </a:pPr>
            <a:endParaRPr lang="fr-FR" sz="1600" dirty="0"/>
          </a:p>
          <a:p>
            <a:pPr algn="just">
              <a:lnSpc>
                <a:spcPct val="150000"/>
              </a:lnSpc>
            </a:pPr>
            <a:r>
              <a:rPr lang="fr-FR" sz="1600" dirty="0"/>
              <a:t>5- Créez une </a:t>
            </a:r>
            <a:r>
              <a:rPr lang="fr-FR" sz="1400" b="1" i="1" dirty="0" err="1"/>
              <a:t>const</a:t>
            </a:r>
            <a:r>
              <a:rPr lang="fr-FR" sz="1400" b="1" i="1" dirty="0"/>
              <a:t> </a:t>
            </a:r>
            <a:r>
              <a:rPr lang="fr-FR" sz="1400" b="1" i="1" dirty="0" err="1"/>
              <a:t>mapStateToProps</a:t>
            </a:r>
            <a:r>
              <a:rPr lang="fr-FR" sz="1600" dirty="0"/>
              <a:t>, égale à une fonction fléchée, prenant en paramètre le state, retournant un objet avec un élément de clé « light » et de valeur égale à l’attribut light du state.</a:t>
            </a:r>
          </a:p>
          <a:p>
            <a:pPr algn="just">
              <a:lnSpc>
                <a:spcPct val="150000"/>
              </a:lnSpc>
            </a:pPr>
            <a:br>
              <a:rPr lang="fr-FR" sz="1600" dirty="0"/>
            </a:br>
            <a:r>
              <a:rPr lang="fr-FR" sz="1600" dirty="0"/>
              <a:t>6- Créez une </a:t>
            </a:r>
            <a:r>
              <a:rPr lang="fr-FR" sz="1400" b="1" i="1" dirty="0" err="1"/>
              <a:t>const</a:t>
            </a:r>
            <a:r>
              <a:rPr lang="fr-FR" sz="1400" b="1" i="1" dirty="0"/>
              <a:t> </a:t>
            </a:r>
            <a:r>
              <a:rPr lang="fr-FR" sz="1400" b="1" i="1" dirty="0" err="1"/>
              <a:t>mapDispatchToProps</a:t>
            </a:r>
            <a:r>
              <a:rPr lang="fr-FR" sz="1600" dirty="0"/>
              <a:t>, égale à une fonction fléchée, prenant en paramètre le dispatch, retournant un objet avec un élément de clé « </a:t>
            </a:r>
            <a:r>
              <a:rPr lang="fr-FR" sz="1600" dirty="0" err="1"/>
              <a:t>toggleLight</a:t>
            </a:r>
            <a:r>
              <a:rPr lang="fr-FR" sz="1600" dirty="0"/>
              <a:t> » et de valeur égale une fonction ne prenant pas de paramètre, renvoyant une instance de dispatch, prenant en paramètre l’instance de la fonction </a:t>
            </a:r>
            <a:r>
              <a:rPr lang="fr-FR" sz="1600" dirty="0" err="1"/>
              <a:t>toggleLight</a:t>
            </a:r>
            <a:r>
              <a:rPr lang="fr-FR" sz="1600" dirty="0"/>
              <a:t>.</a:t>
            </a:r>
          </a:p>
          <a:p>
            <a:pPr algn="just">
              <a:lnSpc>
                <a:spcPct val="150000"/>
              </a:lnSpc>
            </a:pPr>
            <a:endParaRPr lang="fr-FR" sz="1600" dirty="0"/>
          </a:p>
          <a:p>
            <a:pPr algn="just">
              <a:lnSpc>
                <a:spcPct val="150000"/>
              </a:lnSpc>
            </a:pPr>
            <a:r>
              <a:rPr lang="fr-FR" sz="1600" dirty="0"/>
              <a:t>7- Faite un export default de l’instance de </a:t>
            </a:r>
            <a:r>
              <a:rPr lang="fr-FR" sz="1400" b="1" i="1" dirty="0" err="1"/>
              <a:t>connect</a:t>
            </a:r>
            <a:r>
              <a:rPr lang="fr-FR" sz="1600" dirty="0"/>
              <a:t>, </a:t>
            </a:r>
            <a:r>
              <a:rPr lang="fr-FR" sz="1600" dirty="0" err="1"/>
              <a:t>prennant</a:t>
            </a:r>
            <a:r>
              <a:rPr lang="fr-FR" sz="1600" dirty="0"/>
              <a:t> en paramètre </a:t>
            </a:r>
            <a:r>
              <a:rPr lang="fr-FR" sz="1400" b="1" i="1" dirty="0" err="1"/>
              <a:t>mapStateToProps</a:t>
            </a:r>
            <a:r>
              <a:rPr lang="fr-FR" sz="1600" dirty="0"/>
              <a:t> et </a:t>
            </a:r>
            <a:r>
              <a:rPr lang="fr-FR" sz="1400" b="1" i="1" dirty="0" err="1"/>
              <a:t>mapDispatchToProps</a:t>
            </a:r>
            <a:r>
              <a:rPr lang="fr-FR" sz="1600" dirty="0"/>
              <a:t> puis composé avec app ( f(x)(y) </a:t>
            </a:r>
            <a:r>
              <a:rPr lang="fr-FR" sz="1600" dirty="0" err="1"/>
              <a:t>currying</a:t>
            </a:r>
            <a:r>
              <a:rPr lang="fr-FR" sz="1600" dirty="0"/>
              <a:t>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CB480FA-B436-4CC8-8FE8-674013EE47EA}"/>
              </a:ext>
            </a:extLst>
          </p:cNvPr>
          <p:cNvSpPr txBox="1"/>
          <p:nvPr/>
        </p:nvSpPr>
        <p:spPr>
          <a:xfrm>
            <a:off x="2384853" y="671847"/>
            <a:ext cx="9329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Créer le container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ED23C83-5578-42CE-A6B5-FEEB247DEB82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7817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384854" y="148627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1395C0C-91DF-4A07-B396-928C35867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122" y="848690"/>
            <a:ext cx="5382390" cy="5222404"/>
          </a:xfrm>
          <a:prstGeom prst="rect">
            <a:avLst/>
          </a:prstGeom>
        </p:spPr>
      </p:pic>
      <p:pic>
        <p:nvPicPr>
          <p:cNvPr id="7170" name="Picture 2" descr="https://png2.kisspng.com/sh/468274bf78ee5dd716d57fb8fafd88c3/L0KzQYm3VcAyN5ltiZH0aYP2gLBuTgN1fZJ3jJ99aHWwfbr1if9vNZN0ep99aHWwfbr1if9vNap0jeZAYnWwfbr1if9ve15sRadqZUjkQoG9VMg5QZI8RqQENEG6RoG7UcUzPWIATaQCMEK8R4K1kP5o/kisspng-stuart-the-minion-bob-the-minion-youtube-minions-g-5ae8a2064889a7.2941760415251952702971.png">
            <a:extLst>
              <a:ext uri="{FF2B5EF4-FFF2-40B4-BE49-F238E27FC236}">
                <a16:creationId xmlns:a16="http://schemas.microsoft.com/office/drawing/2014/main" id="{E6F9625C-2F32-4519-BA30-5929348D5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12" y="1306116"/>
            <a:ext cx="4245768" cy="424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9B24C22-41B2-4DB5-9B4C-027DBAF588C5}"/>
              </a:ext>
            </a:extLst>
          </p:cNvPr>
          <p:cNvSpPr txBox="1"/>
          <p:nvPr/>
        </p:nvSpPr>
        <p:spPr>
          <a:xfrm>
            <a:off x="8257204" y="799292"/>
            <a:ext cx="3114429" cy="379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Container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122808E-FA03-4C0F-8A4A-3A8ADD381AB5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42024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421924" y="0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837900C-D4F1-4B7B-B5F1-A112F73CB0A2}"/>
              </a:ext>
            </a:extLst>
          </p:cNvPr>
          <p:cNvSpPr txBox="1"/>
          <p:nvPr/>
        </p:nvSpPr>
        <p:spPr>
          <a:xfrm>
            <a:off x="1853512" y="523220"/>
            <a:ext cx="932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Maintenant il faut configurer le store, et y donner accès :</a:t>
            </a:r>
            <a:br>
              <a:rPr lang="fr-FR" dirty="0"/>
            </a:b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D6941A-4E32-4E13-A146-5A134A836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979" y="863453"/>
            <a:ext cx="4078115" cy="9419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9E155F0-29CE-4398-9BFF-52B31218B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979" y="1935123"/>
            <a:ext cx="4374420" cy="95781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1BBB9A7-E9AA-4E44-B589-4E63F4B71CDC}"/>
              </a:ext>
            </a:extLst>
          </p:cNvPr>
          <p:cNvSpPr txBox="1"/>
          <p:nvPr/>
        </p:nvSpPr>
        <p:spPr>
          <a:xfrm>
            <a:off x="1853512" y="2351290"/>
            <a:ext cx="93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Configuration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06BB78E-43FF-46A0-91D6-76D9EE7B29A0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6EC41BA-AFB9-4549-A458-1FF88C83F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964" y="2951701"/>
            <a:ext cx="4591050" cy="169545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F60601F-A57A-430D-9606-082CFEA5DC80}"/>
              </a:ext>
            </a:extLst>
          </p:cNvPr>
          <p:cNvSpPr txBox="1"/>
          <p:nvPr/>
        </p:nvSpPr>
        <p:spPr>
          <a:xfrm>
            <a:off x="5065799" y="4267772"/>
            <a:ext cx="3114429" cy="379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highlight>
                  <a:srgbClr val="FFFF00"/>
                </a:highlight>
              </a:rPr>
              <a:t>Store/index.js</a:t>
            </a:r>
          </a:p>
        </p:txBody>
      </p:sp>
    </p:spTree>
    <p:extLst>
      <p:ext uri="{BB962C8B-B14F-4D97-AF65-F5344CB8AC3E}">
        <p14:creationId xmlns:p14="http://schemas.microsoft.com/office/powerpoint/2010/main" val="3909216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772366-FAAB-4A95-99C6-E254E7D5540E}"/>
              </a:ext>
            </a:extLst>
          </p:cNvPr>
          <p:cNvSpPr txBox="1"/>
          <p:nvPr/>
        </p:nvSpPr>
        <p:spPr>
          <a:xfrm>
            <a:off x="2421924" y="0"/>
            <a:ext cx="9329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Practice Time !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837900C-D4F1-4B7B-B5F1-A112F73CB0A2}"/>
              </a:ext>
            </a:extLst>
          </p:cNvPr>
          <p:cNvSpPr txBox="1"/>
          <p:nvPr/>
        </p:nvSpPr>
        <p:spPr>
          <a:xfrm>
            <a:off x="1779371" y="922001"/>
            <a:ext cx="93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Modifier le index.js à la racine comme suit :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ED92A8-8E9A-47CF-B1C6-E5850B8F8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66" y="1401952"/>
            <a:ext cx="6522141" cy="439759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12C856B-7B54-4101-A540-F36180CC34BA}"/>
              </a:ext>
            </a:extLst>
          </p:cNvPr>
          <p:cNvSpPr txBox="1"/>
          <p:nvPr/>
        </p:nvSpPr>
        <p:spPr>
          <a:xfrm>
            <a:off x="1894701" y="6096000"/>
            <a:ext cx="93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Essayez un </a:t>
            </a:r>
            <a:r>
              <a:rPr lang="fr-FR" dirty="0" err="1"/>
              <a:t>yarn</a:t>
            </a:r>
            <a:r>
              <a:rPr lang="fr-FR" dirty="0"/>
              <a:t> start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412138D-7495-4891-9891-F0B47CCC1E61}"/>
              </a:ext>
            </a:extLst>
          </p:cNvPr>
          <p:cNvSpPr txBox="1"/>
          <p:nvPr/>
        </p:nvSpPr>
        <p:spPr>
          <a:xfrm>
            <a:off x="8626007" y="1779374"/>
            <a:ext cx="3620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Méthode permettant de modifier le dom sur la base du dom virtuel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48074AAC-5604-46D4-897D-DD28AB92CAB5}"/>
              </a:ext>
            </a:extLst>
          </p:cNvPr>
          <p:cNvCxnSpPr/>
          <p:nvPr/>
        </p:nvCxnSpPr>
        <p:spPr>
          <a:xfrm>
            <a:off x="6096000" y="2137719"/>
            <a:ext cx="2530007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6B7CAFA2-F504-49FC-B346-166D32F46F54}"/>
              </a:ext>
            </a:extLst>
          </p:cNvPr>
          <p:cNvSpPr txBox="1"/>
          <p:nvPr/>
        </p:nvSpPr>
        <p:spPr>
          <a:xfrm>
            <a:off x="8626007" y="2460884"/>
            <a:ext cx="3620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Méthode permettant d’</a:t>
            </a:r>
            <a:r>
              <a:rPr lang="fr-FR" dirty="0" err="1">
                <a:solidFill>
                  <a:srgbClr val="FFFF00"/>
                </a:solidFill>
                <a:highlight>
                  <a:srgbClr val="000000"/>
                </a:highlight>
              </a:rPr>
              <a:t>accèder</a:t>
            </a:r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 au store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75715F48-EFB7-4378-AE5D-57688749D4BD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6570666" y="2405110"/>
            <a:ext cx="2055341" cy="37894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C60BD9A-ACB3-431F-9357-E7F28C68FF55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5078627" y="392668"/>
            <a:ext cx="3499024" cy="115448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E60D11D3-E936-47B9-ADF9-7DB2F8A87F5E}"/>
              </a:ext>
            </a:extLst>
          </p:cNvPr>
          <p:cNvSpPr txBox="1"/>
          <p:nvPr/>
        </p:nvSpPr>
        <p:spPr>
          <a:xfrm>
            <a:off x="8577651" y="208002"/>
            <a:ext cx="3620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Permet de transpiler d’ES6 en ES5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C65DDC45-6AD0-4519-9DC1-2D67CC47EA3B}"/>
              </a:ext>
            </a:extLst>
          </p:cNvPr>
          <p:cNvSpPr txBox="1"/>
          <p:nvPr/>
        </p:nvSpPr>
        <p:spPr>
          <a:xfrm>
            <a:off x="8626007" y="4306197"/>
            <a:ext cx="3620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On encadre notre composant app avec provider, un High </a:t>
            </a:r>
            <a:r>
              <a:rPr lang="fr-FR" dirty="0" err="1">
                <a:solidFill>
                  <a:srgbClr val="FFFF00"/>
                </a:solidFill>
                <a:highlight>
                  <a:srgbClr val="000000"/>
                </a:highlight>
              </a:rPr>
              <a:t>Order</a:t>
            </a:r>
            <a:r>
              <a:rPr lang="fr-FR" dirty="0">
                <a:solidFill>
                  <a:srgbClr val="FFFF00"/>
                </a:solidFill>
                <a:highlight>
                  <a:srgbClr val="000000"/>
                </a:highlight>
              </a:rPr>
              <a:t> Composant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1156C866-C13C-45F8-A75B-841BF59D3AE3}"/>
              </a:ext>
            </a:extLst>
          </p:cNvPr>
          <p:cNvCxnSpPr/>
          <p:nvPr/>
        </p:nvCxnSpPr>
        <p:spPr>
          <a:xfrm flipH="1" flipV="1">
            <a:off x="5276335" y="4324865"/>
            <a:ext cx="3301316" cy="432486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E101BA65-3162-4211-9802-F765E50BEE50}"/>
              </a:ext>
            </a:extLst>
          </p:cNvPr>
          <p:cNvSpPr txBox="1"/>
          <p:nvPr/>
        </p:nvSpPr>
        <p:spPr>
          <a:xfrm>
            <a:off x="1779371" y="444371"/>
            <a:ext cx="93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Se donner accès au store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CCD5669-0978-412D-BF44-5B5FD1992BC9}"/>
              </a:ext>
            </a:extLst>
          </p:cNvPr>
          <p:cNvSpPr txBox="1"/>
          <p:nvPr/>
        </p:nvSpPr>
        <p:spPr>
          <a:xfrm>
            <a:off x="7702730" y="3488845"/>
            <a:ext cx="1256446" cy="379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highlight>
                  <a:srgbClr val="FFFF00"/>
                </a:highlight>
              </a:rPr>
              <a:t>index.js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6EF4464-5992-4287-B2E9-D652C3FF12B5}"/>
              </a:ext>
            </a:extLst>
          </p:cNvPr>
          <p:cNvSpPr txBox="1"/>
          <p:nvPr/>
        </p:nvSpPr>
        <p:spPr>
          <a:xfrm>
            <a:off x="-21087" y="6131422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0108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7BBE73EC-9184-47C6-A940-6CB401369122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Rappel fonctions fléchées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153FB7-6A1F-43D9-8D37-1240AE862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679" y="2213881"/>
            <a:ext cx="3448050" cy="160972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70E0F7A-DDC5-4CF4-9CAB-85457F7CA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679" y="4027531"/>
            <a:ext cx="4895850" cy="3714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51307B1-FDDB-4C98-96C2-FB0C5387AABF}"/>
              </a:ext>
            </a:extLst>
          </p:cNvPr>
          <p:cNvSpPr txBox="1"/>
          <p:nvPr/>
        </p:nvSpPr>
        <p:spPr>
          <a:xfrm>
            <a:off x="6774038" y="1640624"/>
            <a:ext cx="308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problème des objets :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2BC7AB6-8327-4FA5-B2C0-507BD9CD0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9883" y="2009956"/>
            <a:ext cx="2266950" cy="197167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34F3D50-5FA9-47A0-AE3A-AD159E872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1308" y="4070817"/>
            <a:ext cx="2428875" cy="3333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9893E4F-2165-40A5-BCB2-59B21F9C2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1308" y="4490356"/>
            <a:ext cx="2295525" cy="33337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160E169-33AF-4952-AD34-DE68300A76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0358" y="4924677"/>
            <a:ext cx="2409825" cy="2762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C217F8B-B449-4BB5-B2C2-1EFAB84209EA}"/>
              </a:ext>
            </a:extLst>
          </p:cNvPr>
          <p:cNvSpPr txBox="1"/>
          <p:nvPr/>
        </p:nvSpPr>
        <p:spPr>
          <a:xfrm>
            <a:off x="2011942" y="1455958"/>
            <a:ext cx="3610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Fonctions fléchées classique :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CB265B8E-F465-436B-8435-477AA2D791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33390" y="5486400"/>
            <a:ext cx="4934772" cy="1176661"/>
          </a:xfrm>
          <a:prstGeom prst="rect">
            <a:avLst/>
          </a:prstGeom>
        </p:spPr>
      </p:pic>
      <p:cxnSp>
        <p:nvCxnSpPr>
          <p:cNvPr id="15" name="Connecteur : en angle 14">
            <a:extLst>
              <a:ext uri="{FF2B5EF4-FFF2-40B4-BE49-F238E27FC236}">
                <a16:creationId xmlns:a16="http://schemas.microsoft.com/office/drawing/2014/main" id="{CA4BC539-B6C9-457A-B7B2-F3C1DC64D6F1}"/>
              </a:ext>
            </a:extLst>
          </p:cNvPr>
          <p:cNvCxnSpPr>
            <a:cxnSpLocks/>
            <a:stCxn id="11" idx="2"/>
            <a:endCxn id="13" idx="1"/>
          </p:cNvCxnSpPr>
          <p:nvPr/>
        </p:nvCxnSpPr>
        <p:spPr>
          <a:xfrm rot="16200000" flipH="1">
            <a:off x="4957416" y="3798756"/>
            <a:ext cx="873829" cy="3678119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8957DFA0-A566-487A-A224-96FBC298D63D}"/>
              </a:ext>
            </a:extLst>
          </p:cNvPr>
          <p:cNvSpPr txBox="1"/>
          <p:nvPr/>
        </p:nvSpPr>
        <p:spPr>
          <a:xfrm>
            <a:off x="3851004" y="5637815"/>
            <a:ext cx="308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 ajoutant du </a:t>
            </a:r>
            <a:r>
              <a:rPr lang="fr-FR" dirty="0" err="1"/>
              <a:t>destructuring</a:t>
            </a:r>
            <a:r>
              <a:rPr lang="fr-FR" dirty="0"/>
              <a:t> :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E11856D-A2BB-428B-BE53-723F0C2A1BCE}"/>
              </a:ext>
            </a:extLst>
          </p:cNvPr>
          <p:cNvSpPr txBox="1"/>
          <p:nvPr/>
        </p:nvSpPr>
        <p:spPr>
          <a:xfrm>
            <a:off x="-2594" y="37008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802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Les Props – Immutabilité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720A3E8-A6DD-4F45-B108-BE931C8A887E}"/>
              </a:ext>
            </a:extLst>
          </p:cNvPr>
          <p:cNvSpPr txBox="1"/>
          <p:nvPr/>
        </p:nvSpPr>
        <p:spPr>
          <a:xfrm>
            <a:off x="2160396" y="673240"/>
            <a:ext cx="64711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props sont reçu du composant parent.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Ce sont des éléments en </a:t>
            </a:r>
            <a:r>
              <a:rPr lang="fr-FR" b="1" dirty="0"/>
              <a:t>lecture seule </a:t>
            </a:r>
            <a:r>
              <a:rPr lang="fr-FR" dirty="0"/>
              <a:t>= immutable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Elles ne sont pas modifiables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C’est un objet JS avec des attributs</a:t>
            </a:r>
          </a:p>
          <a:p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7FB7199-F2CC-4C5F-850D-55A5B17F8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075" y="2619008"/>
            <a:ext cx="3619500" cy="10572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2412AB3-3B7B-4938-9C6A-9F50A9DCC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075" y="1518146"/>
            <a:ext cx="2381250" cy="2286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28FD002-A54C-4AF6-B26B-7256EF99AF19}"/>
              </a:ext>
            </a:extLst>
          </p:cNvPr>
          <p:cNvSpPr txBox="1"/>
          <p:nvPr/>
        </p:nvSpPr>
        <p:spPr>
          <a:xfrm>
            <a:off x="8406074" y="1067446"/>
            <a:ext cx="2208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Composant parent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1111368-2B28-41F7-903E-F31F9BDC329E}"/>
              </a:ext>
            </a:extLst>
          </p:cNvPr>
          <p:cNvSpPr txBox="1"/>
          <p:nvPr/>
        </p:nvSpPr>
        <p:spPr>
          <a:xfrm>
            <a:off x="8276493" y="2306503"/>
            <a:ext cx="2510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Composant enfant</a:t>
            </a:r>
          </a:p>
        </p:txBody>
      </p:sp>
      <p:cxnSp>
        <p:nvCxnSpPr>
          <p:cNvPr id="8" name="Connecteur : en angle 7">
            <a:extLst>
              <a:ext uri="{FF2B5EF4-FFF2-40B4-BE49-F238E27FC236}">
                <a16:creationId xmlns:a16="http://schemas.microsoft.com/office/drawing/2014/main" id="{0BB70B59-2D14-47F9-9B6F-A85C03CC3088}"/>
              </a:ext>
            </a:extLst>
          </p:cNvPr>
          <p:cNvCxnSpPr>
            <a:stCxn id="5" idx="3"/>
          </p:cNvCxnSpPr>
          <p:nvPr/>
        </p:nvCxnSpPr>
        <p:spPr>
          <a:xfrm>
            <a:off x="10787325" y="1632446"/>
            <a:ext cx="476877" cy="986562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 19">
            <a:extLst>
              <a:ext uri="{FF2B5EF4-FFF2-40B4-BE49-F238E27FC236}">
                <a16:creationId xmlns:a16="http://schemas.microsoft.com/office/drawing/2014/main" id="{CF013E1C-9714-4EEB-AEBC-B2A6433AE2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217"/>
          <a:stretch/>
        </p:blipFill>
        <p:spPr>
          <a:xfrm>
            <a:off x="2467045" y="2981564"/>
            <a:ext cx="2928920" cy="2534611"/>
          </a:xfrm>
          <a:prstGeom prst="rect">
            <a:avLst/>
          </a:prstGeom>
        </p:spPr>
      </p:pic>
      <p:cxnSp>
        <p:nvCxnSpPr>
          <p:cNvPr id="10" name="Connecteur : en angle 9">
            <a:extLst>
              <a:ext uri="{FF2B5EF4-FFF2-40B4-BE49-F238E27FC236}">
                <a16:creationId xmlns:a16="http://schemas.microsoft.com/office/drawing/2014/main" id="{E120867C-F96A-444D-B5A7-D1F88E4EF3D3}"/>
              </a:ext>
            </a:extLst>
          </p:cNvPr>
          <p:cNvCxnSpPr>
            <a:endCxn id="20" idx="3"/>
          </p:cNvCxnSpPr>
          <p:nvPr/>
        </p:nvCxnSpPr>
        <p:spPr>
          <a:xfrm rot="5400000">
            <a:off x="4743203" y="3143931"/>
            <a:ext cx="1757701" cy="45217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5" name="Picture 1" descr="index.js ..4Posts x &#10;Post. is &#10;posts-js &#10;incjex.js &#10;1 &#10;2 &#10;3 &#10;4 &#10;5 &#10;6 &#10;7 &#10;8 &#10;10 &#10;11 &#10;12 &#10;13 &#10;14 &#10;15 &#10;16 &#10;17 &#10;19 &#10;2@ &#10;import React from react' ; &#10;( { posts Y) { &#10;const Posts = &#10;// On prepare ltste des posts (articles) sous torme &#10;const postsJSX = posts.map(post =&gt; &lt;Post &#10;.category} &#10;// excerpt*post.excerpt} &#10;.post} &#10;// On utilise la liste des posts dans le composant Post &#10;return ( &#10;&lt;matn content-—centered&quot;&gt; &#10;{postsJSX} &#10;export default Posts; ">
            <a:extLst>
              <a:ext uri="{FF2B5EF4-FFF2-40B4-BE49-F238E27FC236}">
                <a16:creationId xmlns:a16="http://schemas.microsoft.com/office/drawing/2014/main" id="{A52EB4EE-657E-401C-96E7-BA2CEC55E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8" t="24527" r="21184" b="45490"/>
          <a:stretch/>
        </p:blipFill>
        <p:spPr bwMode="auto">
          <a:xfrm>
            <a:off x="7455965" y="4955445"/>
            <a:ext cx="4736035" cy="175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E64105F-89F2-4025-AD7E-A3FAFEC5E185}"/>
              </a:ext>
            </a:extLst>
          </p:cNvPr>
          <p:cNvSpPr txBox="1"/>
          <p:nvPr/>
        </p:nvSpPr>
        <p:spPr>
          <a:xfrm>
            <a:off x="7313149" y="4548545"/>
            <a:ext cx="471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Utilisation pratique du spread </a:t>
            </a:r>
            <a:r>
              <a:rPr lang="fr-FR" dirty="0" err="1"/>
              <a:t>opérator</a:t>
            </a:r>
            <a:r>
              <a:rPr lang="fr-FR" dirty="0"/>
              <a:t> :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67D567D-0CE9-4E49-9340-F0268AE09782}"/>
              </a:ext>
            </a:extLst>
          </p:cNvPr>
          <p:cNvSpPr txBox="1"/>
          <p:nvPr/>
        </p:nvSpPr>
        <p:spPr>
          <a:xfrm>
            <a:off x="-2594" y="370084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398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 spread Opérateur – Paramètre </a:t>
            </a:r>
            <a:r>
              <a:rPr lang="fr-FR" sz="2400" b="1" dirty="0" err="1"/>
              <a:t>rest</a:t>
            </a:r>
            <a:endParaRPr lang="fr-FR" sz="24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E9AAA28-69CD-4824-89DB-A7350348A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908" y="2238375"/>
            <a:ext cx="4791075" cy="11906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99AC5F0-3D18-4AA9-A151-B93FFAA05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317" y="2238375"/>
            <a:ext cx="4699683" cy="259826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9501299-F80D-4B13-8859-33477764029C}"/>
              </a:ext>
            </a:extLst>
          </p:cNvPr>
          <p:cNvSpPr txBox="1"/>
          <p:nvPr/>
        </p:nvSpPr>
        <p:spPr>
          <a:xfrm>
            <a:off x="1781908" y="1396314"/>
            <a:ext cx="4314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spread opérateur permet de descendre d’un niveau d’imbrication :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B6AB27E-74CC-48EC-AD2E-68E4B12DDD01}"/>
              </a:ext>
            </a:extLst>
          </p:cNvPr>
          <p:cNvSpPr txBox="1"/>
          <p:nvPr/>
        </p:nvSpPr>
        <p:spPr>
          <a:xfrm>
            <a:off x="7492317" y="1396314"/>
            <a:ext cx="431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paramètre </a:t>
            </a:r>
            <a:r>
              <a:rPr lang="fr-FR" dirty="0" err="1"/>
              <a:t>rest</a:t>
            </a:r>
            <a:r>
              <a:rPr lang="fr-FR" dirty="0"/>
              <a:t> permet de raccourcir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D709954-BF1F-4045-A294-FFAFF42B3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808" y="5205710"/>
            <a:ext cx="5372100" cy="16383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60195A-21A9-4ABE-B677-8F5FB7A8B5CF}"/>
              </a:ext>
            </a:extLst>
          </p:cNvPr>
          <p:cNvSpPr txBox="1"/>
          <p:nvPr/>
        </p:nvSpPr>
        <p:spPr>
          <a:xfrm>
            <a:off x="1784106" y="4353698"/>
            <a:ext cx="4314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Utilisation très fréquente dans notre future </a:t>
            </a:r>
            <a:r>
              <a:rPr lang="fr-FR" dirty="0" err="1"/>
              <a:t>reducer</a:t>
            </a:r>
            <a:r>
              <a:rPr lang="fr-FR" dirty="0"/>
              <a:t> :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8C95E09-86DA-44A6-B47E-3C808DFF65E4}"/>
              </a:ext>
            </a:extLst>
          </p:cNvPr>
          <p:cNvSpPr txBox="1"/>
          <p:nvPr/>
        </p:nvSpPr>
        <p:spPr>
          <a:xfrm>
            <a:off x="-26985" y="1178399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364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-1632" y="1737728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Les Events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7ADD0B-224D-4599-AA6B-B8C3A14498DB}"/>
              </a:ext>
            </a:extLst>
          </p:cNvPr>
          <p:cNvSpPr/>
          <p:nvPr/>
        </p:nvSpPr>
        <p:spPr>
          <a:xfrm>
            <a:off x="1755426" y="909171"/>
            <a:ext cx="6347379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props peuvent être des variables, mais aussi des fonctions: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plus utilisés seront le </a:t>
            </a:r>
            <a:r>
              <a:rPr lang="fr-FR" dirty="0" err="1"/>
              <a:t>onClick</a:t>
            </a:r>
            <a:r>
              <a:rPr lang="fr-FR" dirty="0"/>
              <a:t> et le </a:t>
            </a:r>
            <a:r>
              <a:rPr lang="fr-FR" dirty="0" err="1"/>
              <a:t>onSubmit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r>
              <a:rPr lang="fr-FR" b="1" dirty="0"/>
              <a:t>/!\</a:t>
            </a:r>
            <a:r>
              <a:rPr lang="fr-FR" dirty="0"/>
              <a:t> à bien différencier la fonction et pas l’instance de la fonction :</a:t>
            </a:r>
            <a:br>
              <a:rPr lang="fr-FR" dirty="0"/>
            </a:br>
            <a:r>
              <a:rPr lang="fr-FR" dirty="0" err="1"/>
              <a:t>handleClick</a:t>
            </a:r>
            <a:r>
              <a:rPr lang="fr-FR" dirty="0"/>
              <a:t> et pas </a:t>
            </a:r>
            <a:r>
              <a:rPr lang="fr-FR" dirty="0" err="1"/>
              <a:t>handleClick</a:t>
            </a:r>
            <a:r>
              <a:rPr lang="fr-FR" dirty="0"/>
              <a:t>()</a:t>
            </a:r>
          </a:p>
          <a:p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C2BB796-9EE4-4251-9615-ABB784DA5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9046" y="909171"/>
            <a:ext cx="3561404" cy="85600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2A46700-1E61-4624-B418-A08A62007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065" y="1899217"/>
            <a:ext cx="4053935" cy="30260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7FA971C-3A46-44C0-9343-4A9B55A25D32}"/>
              </a:ext>
            </a:extLst>
          </p:cNvPr>
          <p:cNvSpPr/>
          <p:nvPr/>
        </p:nvSpPr>
        <p:spPr>
          <a:xfrm>
            <a:off x="2151879" y="1632446"/>
            <a:ext cx="4321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i="1" dirty="0"/>
              <a:t>https://reactjs.org/docs/events.html#form-events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07BD0F-D6BF-4AE0-A9AD-61157A51246B}"/>
              </a:ext>
            </a:extLst>
          </p:cNvPr>
          <p:cNvSpPr/>
          <p:nvPr/>
        </p:nvSpPr>
        <p:spPr>
          <a:xfrm>
            <a:off x="1891350" y="5447620"/>
            <a:ext cx="8863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/>
              <a:t>On aura donc deux types de props : des </a:t>
            </a:r>
            <a:r>
              <a:rPr lang="fr-FR" dirty="0" err="1"/>
              <a:t>events</a:t>
            </a:r>
            <a:r>
              <a:rPr lang="fr-FR" dirty="0"/>
              <a:t> (natif), des props créer par le développeur</a:t>
            </a:r>
          </a:p>
        </p:txBody>
      </p:sp>
    </p:spTree>
    <p:extLst>
      <p:ext uri="{BB962C8B-B14F-4D97-AF65-F5344CB8AC3E}">
        <p14:creationId xmlns:p14="http://schemas.microsoft.com/office/powerpoint/2010/main" val="1075008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143A286-1829-459F-8753-745540F42FDB}"/>
              </a:ext>
            </a:extLst>
          </p:cNvPr>
          <p:cNvSpPr txBox="1"/>
          <p:nvPr/>
        </p:nvSpPr>
        <p:spPr>
          <a:xfrm>
            <a:off x="0" y="1740876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B79089A-4943-43BB-9ED9-31896277B988}"/>
              </a:ext>
            </a:extLst>
          </p:cNvPr>
          <p:cNvSpPr txBox="1"/>
          <p:nvPr/>
        </p:nvSpPr>
        <p:spPr>
          <a:xfrm>
            <a:off x="2236644" y="0"/>
            <a:ext cx="9268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 JS autrement – Les </a:t>
            </a:r>
            <a:r>
              <a:rPr lang="fr-FR" sz="2400" b="1" dirty="0" err="1"/>
              <a:t>Closures</a:t>
            </a:r>
            <a:r>
              <a:rPr lang="fr-FR" sz="2400" b="1" dirty="0"/>
              <a:t> / Fonction paramétrée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9AC53E0-AF08-4961-9E5D-2822142A5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459" y="1171489"/>
            <a:ext cx="4302945" cy="79652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4226FC8-F01B-4BC0-905B-DA6414A24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282" y="3209433"/>
            <a:ext cx="4649805" cy="247707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3DE67D0-D1D8-49D1-A0B7-D234B42D2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282" y="5846819"/>
            <a:ext cx="5647802" cy="24228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AA97A56-1E06-4F76-9FFA-EC54A9D54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4577" y="3211744"/>
            <a:ext cx="4051423" cy="287736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E827D66-8834-4339-912D-15466DA51E20}"/>
              </a:ext>
            </a:extLst>
          </p:cNvPr>
          <p:cNvSpPr txBox="1"/>
          <p:nvPr/>
        </p:nvSpPr>
        <p:spPr>
          <a:xfrm>
            <a:off x="7385538" y="1171489"/>
            <a:ext cx="4302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/>
              <a:t>Permet de créer des fonctions « personnalisée » que l’on exécute pas immédiatement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18D207F-F7CE-487E-81C7-B5D16FEE5A6C}"/>
              </a:ext>
            </a:extLst>
          </p:cNvPr>
          <p:cNvSpPr txBox="1"/>
          <p:nvPr/>
        </p:nvSpPr>
        <p:spPr>
          <a:xfrm>
            <a:off x="2044577" y="2605996"/>
            <a:ext cx="4302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Cas de la todolist :</a:t>
            </a:r>
          </a:p>
        </p:txBody>
      </p:sp>
    </p:spTree>
    <p:extLst>
      <p:ext uri="{BB962C8B-B14F-4D97-AF65-F5344CB8AC3E}">
        <p14:creationId xmlns:p14="http://schemas.microsoft.com/office/powerpoint/2010/main" val="33595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Le State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7ADD0B-224D-4599-AA6B-B8C3A14498DB}"/>
              </a:ext>
            </a:extLst>
          </p:cNvPr>
          <p:cNvSpPr/>
          <p:nvPr/>
        </p:nvSpPr>
        <p:spPr>
          <a:xfrm>
            <a:off x="1755426" y="909171"/>
            <a:ext cx="87672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state est un objet JavaScript qui permet de stocker des data, au sein d’un composant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 contrario des props, il s’agit de l’état interne du composant</a:t>
            </a:r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7348FBE-8EFA-4F5F-8624-BFC73DCA0ED9}"/>
              </a:ext>
            </a:extLst>
          </p:cNvPr>
          <p:cNvSpPr txBox="1"/>
          <p:nvPr/>
        </p:nvSpPr>
        <p:spPr>
          <a:xfrm>
            <a:off x="-21088" y="2311659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F467CAE-8D8D-4D7F-B9DD-448C8D30E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313" y="2019830"/>
            <a:ext cx="6962775" cy="24955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E8A6C9B-9751-4A9C-93AD-AAD276D7D04C}"/>
              </a:ext>
            </a:extLst>
          </p:cNvPr>
          <p:cNvSpPr/>
          <p:nvPr/>
        </p:nvSpPr>
        <p:spPr>
          <a:xfrm>
            <a:off x="9934394" y="1930160"/>
            <a:ext cx="21997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Composant </a:t>
            </a:r>
            <a:r>
              <a:rPr lang="fr-FR" b="1" dirty="0" err="1"/>
              <a:t>StateFull</a:t>
            </a:r>
            <a:endParaRPr lang="fr-FR" b="1" dirty="0"/>
          </a:p>
          <a:p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63F0F6-B347-4818-8623-3F0ECCF61F95}"/>
              </a:ext>
            </a:extLst>
          </p:cNvPr>
          <p:cNvSpPr/>
          <p:nvPr/>
        </p:nvSpPr>
        <p:spPr>
          <a:xfrm>
            <a:off x="1770384" y="4739512"/>
            <a:ext cx="79827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Composant </a:t>
            </a:r>
            <a:r>
              <a:rPr lang="fr-FR" dirty="0" err="1"/>
              <a:t>stateFull</a:t>
            </a:r>
            <a:r>
              <a:rPr lang="fr-FR" dirty="0"/>
              <a:t> est une class JS qui étend la classe Component de React</a:t>
            </a:r>
          </a:p>
          <a:p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D3A8C5-B722-4A90-9F4E-BB00AB4B2D1F}"/>
              </a:ext>
            </a:extLst>
          </p:cNvPr>
          <p:cNvSpPr/>
          <p:nvPr/>
        </p:nvSpPr>
        <p:spPr>
          <a:xfrm>
            <a:off x="1896103" y="2727716"/>
            <a:ext cx="3415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i="1" dirty="0"/>
              <a:t>Ce state va nous permettre  de manipuler des variables, les modifier, les utiliser ….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18DA7EFF-55B0-45A0-BD81-F29EEF9121CB}"/>
              </a:ext>
            </a:extLst>
          </p:cNvPr>
          <p:cNvCxnSpPr/>
          <p:nvPr/>
        </p:nvCxnSpPr>
        <p:spPr>
          <a:xfrm>
            <a:off x="6370655" y="2220686"/>
            <a:ext cx="1828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04A94C2-44CD-4FAB-8B4E-41BF49030FD2}"/>
              </a:ext>
            </a:extLst>
          </p:cNvPr>
          <p:cNvCxnSpPr>
            <a:cxnSpLocks/>
          </p:cNvCxnSpPr>
          <p:nvPr/>
        </p:nvCxnSpPr>
        <p:spPr>
          <a:xfrm>
            <a:off x="5116967" y="2220686"/>
            <a:ext cx="38984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3116E0C5-F5E7-450C-8B82-9792AEA771BF}"/>
              </a:ext>
            </a:extLst>
          </p:cNvPr>
          <p:cNvCxnSpPr>
            <a:cxnSpLocks/>
          </p:cNvCxnSpPr>
          <p:nvPr/>
        </p:nvCxnSpPr>
        <p:spPr>
          <a:xfrm>
            <a:off x="5311889" y="3558791"/>
            <a:ext cx="38984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22835B1-851E-4562-9AEF-D0CFD866F7DF}"/>
              </a:ext>
            </a:extLst>
          </p:cNvPr>
          <p:cNvCxnSpPr>
            <a:cxnSpLocks/>
          </p:cNvCxnSpPr>
          <p:nvPr/>
        </p:nvCxnSpPr>
        <p:spPr>
          <a:xfrm>
            <a:off x="5428414" y="3922206"/>
            <a:ext cx="38984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ccolade fermante 12">
            <a:extLst>
              <a:ext uri="{FF2B5EF4-FFF2-40B4-BE49-F238E27FC236}">
                <a16:creationId xmlns:a16="http://schemas.microsoft.com/office/drawing/2014/main" id="{3D46D859-C16A-4048-8815-6D59DD81D3B5}"/>
              </a:ext>
            </a:extLst>
          </p:cNvPr>
          <p:cNvSpPr/>
          <p:nvPr/>
        </p:nvSpPr>
        <p:spPr>
          <a:xfrm>
            <a:off x="8199455" y="2310356"/>
            <a:ext cx="186009" cy="909793"/>
          </a:xfrm>
          <a:prstGeom prst="rightBrace">
            <a:avLst>
              <a:gd name="adj1" fmla="val 58069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29D6F7-A7C5-4513-8160-0D81F2697F86}"/>
              </a:ext>
            </a:extLst>
          </p:cNvPr>
          <p:cNvSpPr/>
          <p:nvPr/>
        </p:nvSpPr>
        <p:spPr>
          <a:xfrm>
            <a:off x="8523433" y="2302617"/>
            <a:ext cx="16931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dirty="0"/>
              <a:t>Zone de déclaration de constructeur, fonctions natives, fonctions utilitaires</a:t>
            </a: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85982B-A322-48C3-96FC-E9443AD631E0}"/>
              </a:ext>
            </a:extLst>
          </p:cNvPr>
          <p:cNvSpPr/>
          <p:nvPr/>
        </p:nvSpPr>
        <p:spPr>
          <a:xfrm>
            <a:off x="8262240" y="3316385"/>
            <a:ext cx="34157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dirty="0"/>
              <a:t>Zone de déclaration de constante/props utilisées pour le rendue</a:t>
            </a:r>
            <a:endParaRPr lang="fr-FR" dirty="0"/>
          </a:p>
        </p:txBody>
      </p:sp>
      <p:sp>
        <p:nvSpPr>
          <p:cNvPr id="20" name="Accolade fermante 19">
            <a:extLst>
              <a:ext uri="{FF2B5EF4-FFF2-40B4-BE49-F238E27FC236}">
                <a16:creationId xmlns:a16="http://schemas.microsoft.com/office/drawing/2014/main" id="{ADE5CB54-84D2-4D8D-AB59-7DC9CFA1B602}"/>
              </a:ext>
            </a:extLst>
          </p:cNvPr>
          <p:cNvSpPr/>
          <p:nvPr/>
        </p:nvSpPr>
        <p:spPr>
          <a:xfrm>
            <a:off x="7780356" y="3443760"/>
            <a:ext cx="293380" cy="317749"/>
          </a:xfrm>
          <a:prstGeom prst="rightBrace">
            <a:avLst>
              <a:gd name="adj1" fmla="val 58069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0620A8A-DE48-49F4-8A92-29803D3B773D}"/>
              </a:ext>
            </a:extLst>
          </p:cNvPr>
          <p:cNvSpPr/>
          <p:nvPr/>
        </p:nvSpPr>
        <p:spPr>
          <a:xfrm>
            <a:off x="1755426" y="5467101"/>
            <a:ext cx="913743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Désavantage : On est toujours obliger de faire passer les props de composant et composant, </a:t>
            </a:r>
            <a:br>
              <a:rPr lang="fr-FR" dirty="0"/>
            </a:br>
            <a:r>
              <a:rPr lang="fr-FR" dirty="0"/>
              <a:t>on ne sépare pas les concepts.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98267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ZoneTexte 32">
            <a:extLst>
              <a:ext uri="{FF2B5EF4-FFF2-40B4-BE49-F238E27FC236}">
                <a16:creationId xmlns:a16="http://schemas.microsoft.com/office/drawing/2014/main" id="{225CFB8C-6797-436C-B565-52C106836CAC}"/>
              </a:ext>
            </a:extLst>
          </p:cNvPr>
          <p:cNvSpPr txBox="1"/>
          <p:nvPr/>
        </p:nvSpPr>
        <p:spPr>
          <a:xfrm>
            <a:off x="1781908" y="0"/>
            <a:ext cx="10410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051175"/>
            <a:r>
              <a:rPr lang="fr-FR" sz="2400" b="1" dirty="0"/>
              <a:t>Un composant </a:t>
            </a:r>
            <a:r>
              <a:rPr lang="fr-FR" sz="2400" b="1" dirty="0" err="1"/>
              <a:t>stateFull</a:t>
            </a:r>
            <a:r>
              <a:rPr lang="fr-FR" sz="2400" b="1" dirty="0"/>
              <a:t>                             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84701F4-E28F-4C61-B2DD-16AB78C4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432" y="1643449"/>
            <a:ext cx="4052568" cy="505391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16E38AC-2077-474E-84B5-7F1705201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840" y="0"/>
            <a:ext cx="4219160" cy="50706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DE12908-D5B9-415B-A7A2-CC4D55154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2840" y="5081459"/>
            <a:ext cx="3242976" cy="177654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611F39D-AC90-44C6-95EE-A91A2BE8169D}"/>
              </a:ext>
            </a:extLst>
          </p:cNvPr>
          <p:cNvSpPr txBox="1"/>
          <p:nvPr/>
        </p:nvSpPr>
        <p:spPr>
          <a:xfrm>
            <a:off x="2043431" y="630195"/>
            <a:ext cx="5086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Deuxième désavantage </a:t>
            </a:r>
            <a:r>
              <a:rPr lang="fr-FR" dirty="0"/>
              <a:t>: on obtient des gros composants avec plein de fonction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F5BCFD8-2401-427E-AAEF-C5A9E22F3393}"/>
              </a:ext>
            </a:extLst>
          </p:cNvPr>
          <p:cNvSpPr txBox="1"/>
          <p:nvPr/>
        </p:nvSpPr>
        <p:spPr>
          <a:xfrm>
            <a:off x="-21088" y="2311659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fr-FR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61372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1948</TotalTime>
  <Words>956</Words>
  <Application>Microsoft Office PowerPoint</Application>
  <PresentationFormat>Grand écran</PresentationFormat>
  <Paragraphs>202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Cambria</vt:lpstr>
      <vt:lpstr>Wingdings</vt:lpstr>
      <vt:lpstr>Thème Office</vt:lpstr>
      <vt:lpstr>1_Thème Office</vt:lpstr>
      <vt:lpstr>Conception personnalisée</vt:lpstr>
      <vt:lpstr>2_Thème Office</vt:lpstr>
      <vt:lpstr>J - 3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 kirk</dc:creator>
  <cp:lastModifiedBy>axel kirk</cp:lastModifiedBy>
  <cp:revision>67</cp:revision>
  <dcterms:created xsi:type="dcterms:W3CDTF">2018-11-19T06:46:29Z</dcterms:created>
  <dcterms:modified xsi:type="dcterms:W3CDTF">2018-11-30T12:09:47Z</dcterms:modified>
</cp:coreProperties>
</file>